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9"/>
  </p:notesMasterIdLst>
  <p:sldIdLst>
    <p:sldId id="31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4630400" cy="8229600"/>
  <p:notesSz cx="8229600" cy="14630400"/>
  <p:embeddedFontLst>
    <p:embeddedFont>
      <p:font typeface="Crimson Pro Semi Bold" panose="020B0604020202020204" charset="0"/>
      <p:regular r:id="rId60"/>
    </p:embeddedFont>
    <p:embeddedFont>
      <p:font typeface="Heebo" pitchFamily="2" charset="-79"/>
      <p:regular r:id="rId61"/>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431" autoAdjust="0"/>
  </p:normalViewPr>
  <p:slideViewPr>
    <p:cSldViewPr snapToGrid="0" snapToObjects="1">
      <p:cViewPr varScale="1">
        <p:scale>
          <a:sx n="57" d="100"/>
          <a:sy n="57" d="100"/>
        </p:scale>
        <p:origin x="12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37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9.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57.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70970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Sanctuary of Bastia in Busalla: Structural Analysis</a:t>
            </a:r>
            <a:endParaRPr lang="en-US" sz="4450" dirty="0"/>
          </a:p>
        </p:txBody>
      </p:sp>
      <p:sp>
        <p:nvSpPr>
          <p:cNvPr id="4" name="Text 1"/>
          <p:cNvSpPr/>
          <p:nvPr/>
        </p:nvSpPr>
        <p:spPr>
          <a:xfrm>
            <a:off x="6280188" y="353871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This presentation explores the structural analysis of the Sanctuary of Bastia in Busalla, Italy, focusing on the second span from the eastern side of the central nave.</a:t>
            </a:r>
            <a:endParaRPr lang="en-US" sz="1750" dirty="0"/>
          </a:p>
        </p:txBody>
      </p:sp>
      <p:sp>
        <p:nvSpPr>
          <p:cNvPr id="5" name="Text 1">
            <a:extLst>
              <a:ext uri="{FF2B5EF4-FFF2-40B4-BE49-F238E27FC236}">
                <a16:creationId xmlns:a16="http://schemas.microsoft.com/office/drawing/2014/main" id="{3CABCF3C-3A2F-DBF0-1341-A73EE55A46D8}"/>
              </a:ext>
            </a:extLst>
          </p:cNvPr>
          <p:cNvSpPr/>
          <p:nvPr/>
        </p:nvSpPr>
        <p:spPr>
          <a:xfrm>
            <a:off x="6261176" y="5741158"/>
            <a:ext cx="6607331" cy="2242120"/>
          </a:xfrm>
          <a:prstGeom prst="rect">
            <a:avLst/>
          </a:prstGeom>
          <a:noFill/>
          <a:ln/>
        </p:spPr>
        <p:txBody>
          <a:bodyPr wrap="square" lIns="0" tIns="0" rIns="0" bIns="0" rtlCol="0" anchor="t"/>
          <a:lstStyle/>
          <a:p>
            <a:r>
              <a:rPr lang="en-CA" sz="1800" b="0" i="0" u="none" strike="noStrike" baseline="0" dirty="0">
                <a:solidFill>
                  <a:srgbClr val="000000"/>
                </a:solidFill>
                <a:latin typeface="Calibri" panose="020F0502020204030204" pitchFamily="34" charset="0"/>
              </a:rPr>
              <a:t> </a:t>
            </a:r>
            <a:r>
              <a:rPr lang="en-CA" sz="1800" b="1" i="0" u="none" strike="noStrike" baseline="0" dirty="0">
                <a:solidFill>
                  <a:srgbClr val="000000"/>
                </a:solidFill>
              </a:rPr>
              <a:t>Professors </a:t>
            </a:r>
          </a:p>
          <a:p>
            <a:r>
              <a:rPr lang="en-CA" sz="1800" b="1" i="0" u="none" strike="noStrike" baseline="0" dirty="0">
                <a:solidFill>
                  <a:srgbClr val="000000"/>
                </a:solidFill>
              </a:rPr>
              <a:t>Chiara Calderini, Antonio Caggiano and Giuseppe </a:t>
            </a:r>
            <a:r>
              <a:rPr lang="en-CA" sz="1800" b="1" i="0" u="none" strike="noStrike" baseline="0" dirty="0" err="1">
                <a:solidFill>
                  <a:srgbClr val="000000"/>
                </a:solidFill>
              </a:rPr>
              <a:t>Riotto</a:t>
            </a:r>
            <a:r>
              <a:rPr lang="en-CA" sz="1800" b="1" i="0" u="none" strike="noStrike" baseline="0" dirty="0">
                <a:solidFill>
                  <a:srgbClr val="000000"/>
                </a:solidFill>
              </a:rPr>
              <a:t> </a:t>
            </a:r>
            <a:endParaRPr lang="en-US" b="1" dirty="0">
              <a:solidFill>
                <a:srgbClr val="4C4C4D"/>
              </a:solidFill>
              <a:ea typeface="Heebo" pitchFamily="34" charset="-122"/>
              <a:cs typeface="Heebo" pitchFamily="34" charset="-120"/>
            </a:endParaRPr>
          </a:p>
          <a:p>
            <a:pPr marL="0" indent="0">
              <a:lnSpc>
                <a:spcPts val="2850"/>
              </a:lnSpc>
              <a:buNone/>
            </a:pPr>
            <a:endParaRPr lang="en-US" dirty="0">
              <a:solidFill>
                <a:srgbClr val="4C4C4D"/>
              </a:solidFill>
              <a:latin typeface="Heebo" pitchFamily="34" charset="0"/>
              <a:ea typeface="Heebo" pitchFamily="34" charset="-122"/>
              <a:cs typeface="Heebo" pitchFamily="34" charset="-120"/>
            </a:endParaRPr>
          </a:p>
          <a:p>
            <a:pPr indent="0">
              <a:lnSpc>
                <a:spcPts val="2850"/>
              </a:lnSpc>
              <a:buNone/>
            </a:pPr>
            <a:r>
              <a:rPr lang="en-US" b="1" dirty="0">
                <a:solidFill>
                  <a:srgbClr val="000000"/>
                </a:solidFill>
                <a:latin typeface="Calibri" panose="020F0502020204030204" pitchFamily="34" charset="0"/>
              </a:rPr>
              <a:t>Sina Tarighi, Ebrahim Fatahi, Bijan Ehsani</a:t>
            </a:r>
          </a:p>
        </p:txBody>
      </p:sp>
      <p:sp>
        <p:nvSpPr>
          <p:cNvPr id="6" name="Text 1">
            <a:extLst>
              <a:ext uri="{FF2B5EF4-FFF2-40B4-BE49-F238E27FC236}">
                <a16:creationId xmlns:a16="http://schemas.microsoft.com/office/drawing/2014/main" id="{3F7FADCE-C48D-7D50-1E60-D432A6B98AB2}"/>
              </a:ext>
            </a:extLst>
          </p:cNvPr>
          <p:cNvSpPr/>
          <p:nvPr/>
        </p:nvSpPr>
        <p:spPr>
          <a:xfrm>
            <a:off x="6280190" y="699086"/>
            <a:ext cx="7556421" cy="1088708"/>
          </a:xfrm>
          <a:prstGeom prst="rect">
            <a:avLst/>
          </a:prstGeom>
          <a:noFill/>
          <a:ln/>
        </p:spPr>
        <p:txBody>
          <a:bodyPr wrap="square" lIns="0" tIns="0" rIns="0" bIns="0" rtlCol="0" anchor="t"/>
          <a:lstStyle/>
          <a:p>
            <a:pPr marL="0" indent="0" algn="ctr">
              <a:lnSpc>
                <a:spcPts val="2850"/>
              </a:lnSpc>
              <a:buNone/>
            </a:pPr>
            <a:endParaRPr lang="en-US" sz="1750" dirty="0"/>
          </a:p>
        </p:txBody>
      </p:sp>
      <p:pic>
        <p:nvPicPr>
          <p:cNvPr id="8" name="Picture 7">
            <a:extLst>
              <a:ext uri="{FF2B5EF4-FFF2-40B4-BE49-F238E27FC236}">
                <a16:creationId xmlns:a16="http://schemas.microsoft.com/office/drawing/2014/main" id="{9D3959C8-D3E8-B566-E380-15EAA0760A9A}"/>
              </a:ext>
            </a:extLst>
          </p:cNvPr>
          <p:cNvPicPr>
            <a:picLocks noChangeAspect="1"/>
          </p:cNvPicPr>
          <p:nvPr/>
        </p:nvPicPr>
        <p:blipFill>
          <a:blip r:embed="rId4"/>
          <a:stretch>
            <a:fillRect/>
          </a:stretch>
        </p:blipFill>
        <p:spPr>
          <a:xfrm>
            <a:off x="7906214" y="412394"/>
            <a:ext cx="3439919" cy="8715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9486" y="510302"/>
            <a:ext cx="4639389" cy="579953"/>
          </a:xfrm>
          <a:prstGeom prst="rect">
            <a:avLst/>
          </a:prstGeom>
          <a:noFill/>
          <a:ln/>
        </p:spPr>
        <p:txBody>
          <a:bodyPr wrap="none" lIns="0" tIns="0" rIns="0" bIns="0" rtlCol="0" anchor="t"/>
          <a:lstStyle/>
          <a:p>
            <a:pPr marL="0" indent="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 Static Analysis</a:t>
            </a:r>
            <a:endParaRPr lang="en-US" sz="3650" dirty="0"/>
          </a:p>
        </p:txBody>
      </p:sp>
      <p:pic>
        <p:nvPicPr>
          <p:cNvPr id="3" name="Image 0" descr="preencoded.png"/>
          <p:cNvPicPr>
            <a:picLocks noChangeAspect="1"/>
          </p:cNvPicPr>
          <p:nvPr/>
        </p:nvPicPr>
        <p:blipFill>
          <a:blip r:embed="rId3"/>
          <a:stretch>
            <a:fillRect/>
          </a:stretch>
        </p:blipFill>
        <p:spPr>
          <a:xfrm>
            <a:off x="649486" y="1461373"/>
            <a:ext cx="463868" cy="463868"/>
          </a:xfrm>
          <a:prstGeom prst="rect">
            <a:avLst/>
          </a:prstGeom>
        </p:spPr>
      </p:pic>
      <p:sp>
        <p:nvSpPr>
          <p:cNvPr id="4" name="Text 1"/>
          <p:cNvSpPr/>
          <p:nvPr/>
        </p:nvSpPr>
        <p:spPr>
          <a:xfrm>
            <a:off x="649486" y="2110740"/>
            <a:ext cx="2319695" cy="289917"/>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Material Properties</a:t>
            </a:r>
            <a:endParaRPr lang="en-US" sz="1800" dirty="0"/>
          </a:p>
        </p:txBody>
      </p:sp>
      <p:sp>
        <p:nvSpPr>
          <p:cNvPr id="5" name="Text 2"/>
          <p:cNvSpPr/>
          <p:nvPr/>
        </p:nvSpPr>
        <p:spPr>
          <a:xfrm>
            <a:off x="649486" y="2511981"/>
            <a:ext cx="6526530" cy="593884"/>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The material specifications of the roof, including wooden raft, wooden sheet, and Marseille tile, were used to determine the amount of static load applied.</a:t>
            </a:r>
            <a:endParaRPr lang="en-US" sz="1450" dirty="0"/>
          </a:p>
        </p:txBody>
      </p:sp>
      <p:pic>
        <p:nvPicPr>
          <p:cNvPr id="6" name="Image 1" descr="preencoded.png"/>
          <p:cNvPicPr>
            <a:picLocks noChangeAspect="1"/>
          </p:cNvPicPr>
          <p:nvPr/>
        </p:nvPicPr>
        <p:blipFill>
          <a:blip r:embed="rId4"/>
          <a:stretch>
            <a:fillRect/>
          </a:stretch>
        </p:blipFill>
        <p:spPr>
          <a:xfrm>
            <a:off x="7454265" y="1461373"/>
            <a:ext cx="463868" cy="463868"/>
          </a:xfrm>
          <a:prstGeom prst="rect">
            <a:avLst/>
          </a:prstGeom>
        </p:spPr>
      </p:pic>
      <p:sp>
        <p:nvSpPr>
          <p:cNvPr id="7" name="Text 3"/>
          <p:cNvSpPr/>
          <p:nvPr/>
        </p:nvSpPr>
        <p:spPr>
          <a:xfrm>
            <a:off x="7454265" y="2110740"/>
            <a:ext cx="2319695" cy="289917"/>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Load Analysis</a:t>
            </a:r>
            <a:endParaRPr lang="en-US" sz="1800" dirty="0"/>
          </a:p>
        </p:txBody>
      </p:sp>
      <p:sp>
        <p:nvSpPr>
          <p:cNvPr id="8" name="Text 4"/>
          <p:cNvSpPr/>
          <p:nvPr/>
        </p:nvSpPr>
        <p:spPr>
          <a:xfrm>
            <a:off x="7454265" y="2511981"/>
            <a:ext cx="6526649" cy="890826"/>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The static load applied to the lateral walls and the central span vault was determined using the Ftools software, considering the weight of each component.</a:t>
            </a:r>
            <a:endParaRPr lang="en-US" sz="1450" dirty="0"/>
          </a:p>
        </p:txBody>
      </p:sp>
      <p:pic>
        <p:nvPicPr>
          <p:cNvPr id="9" name="Image 2" descr="preencoded.png"/>
          <p:cNvPicPr>
            <a:picLocks noChangeAspect="1"/>
          </p:cNvPicPr>
          <p:nvPr/>
        </p:nvPicPr>
        <p:blipFill>
          <a:blip r:embed="rId5"/>
          <a:stretch>
            <a:fillRect/>
          </a:stretch>
        </p:blipFill>
        <p:spPr>
          <a:xfrm>
            <a:off x="1026081" y="3820239"/>
            <a:ext cx="3388281" cy="2244685"/>
          </a:xfrm>
          <a:prstGeom prst="rect">
            <a:avLst/>
          </a:prstGeom>
        </p:spPr>
      </p:pic>
      <p:pic>
        <p:nvPicPr>
          <p:cNvPr id="10" name="Image 3" descr="preencoded.png"/>
          <p:cNvPicPr>
            <a:picLocks noChangeAspect="1"/>
          </p:cNvPicPr>
          <p:nvPr/>
        </p:nvPicPr>
        <p:blipFill>
          <a:blip r:embed="rId6"/>
          <a:stretch>
            <a:fillRect/>
          </a:stretch>
        </p:blipFill>
        <p:spPr>
          <a:xfrm>
            <a:off x="5627965" y="3820239"/>
            <a:ext cx="3389471" cy="2245519"/>
          </a:xfrm>
          <a:prstGeom prst="rect">
            <a:avLst/>
          </a:prstGeom>
        </p:spPr>
      </p:pic>
      <p:pic>
        <p:nvPicPr>
          <p:cNvPr id="11" name="Image 4" descr="preencoded.png"/>
          <p:cNvPicPr>
            <a:picLocks noChangeAspect="1"/>
          </p:cNvPicPr>
          <p:nvPr/>
        </p:nvPicPr>
        <p:blipFill>
          <a:blip r:embed="rId7"/>
          <a:stretch>
            <a:fillRect/>
          </a:stretch>
        </p:blipFill>
        <p:spPr>
          <a:xfrm>
            <a:off x="10231041" y="3820239"/>
            <a:ext cx="3388281" cy="2244685"/>
          </a:xfrm>
          <a:prstGeom prst="rect">
            <a:avLst/>
          </a:prstGeom>
        </p:spPr>
      </p:pic>
      <p:sp>
        <p:nvSpPr>
          <p:cNvPr id="12" name="Text 5"/>
          <p:cNvSpPr/>
          <p:nvPr/>
        </p:nvSpPr>
        <p:spPr>
          <a:xfrm>
            <a:off x="9854446" y="6273641"/>
            <a:ext cx="4141470" cy="296942"/>
          </a:xfrm>
          <a:prstGeom prst="rect">
            <a:avLst/>
          </a:prstGeom>
          <a:noFill/>
          <a:ln/>
        </p:spPr>
        <p:txBody>
          <a:bodyPr wrap="none" lIns="0" tIns="0" rIns="0" bIns="0" rtlCol="0" anchor="t"/>
          <a:lstStyle/>
          <a:p>
            <a:pPr marL="0" indent="0">
              <a:lnSpc>
                <a:spcPts val="2300"/>
              </a:lnSpc>
              <a:buNone/>
            </a:pPr>
            <a:endParaRPr lang="en-US" sz="1450" dirty="0"/>
          </a:p>
        </p:txBody>
      </p:sp>
      <p:sp>
        <p:nvSpPr>
          <p:cNvPr id="13" name="Text 6"/>
          <p:cNvSpPr/>
          <p:nvPr/>
        </p:nvSpPr>
        <p:spPr>
          <a:xfrm>
            <a:off x="649486" y="6946225"/>
            <a:ext cx="13331428" cy="296942"/>
          </a:xfrm>
          <a:prstGeom prst="rect">
            <a:avLst/>
          </a:prstGeom>
          <a:noFill/>
          <a:ln/>
        </p:spPr>
        <p:txBody>
          <a:bodyPr wrap="none" lIns="0" tIns="0" rIns="0" bIns="0" rtlCol="0" anchor="t"/>
          <a:lstStyle/>
          <a:p>
            <a:pPr marL="0" indent="0">
              <a:lnSpc>
                <a:spcPts val="2300"/>
              </a:lnSpc>
              <a:buNone/>
            </a:pPr>
            <a:endParaRPr lang="en-US" sz="1450" dirty="0"/>
          </a:p>
        </p:txBody>
      </p:sp>
      <p:sp>
        <p:nvSpPr>
          <p:cNvPr id="14" name="Text 7"/>
          <p:cNvSpPr/>
          <p:nvPr/>
        </p:nvSpPr>
        <p:spPr>
          <a:xfrm>
            <a:off x="649486" y="7451884"/>
            <a:ext cx="13331428" cy="296942"/>
          </a:xfrm>
          <a:prstGeom prst="rect">
            <a:avLst/>
          </a:prstGeom>
          <a:noFill/>
          <a:ln/>
        </p:spPr>
        <p:txBody>
          <a:bodyPr wrap="none" lIns="0" tIns="0" rIns="0" bIns="0" rtlCol="0" anchor="t"/>
          <a:lstStyle/>
          <a:p>
            <a:pPr marL="0" indent="0">
              <a:lnSpc>
                <a:spcPts val="2300"/>
              </a:lnSpc>
              <a:buNone/>
            </a:pP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8887" y="487561"/>
            <a:ext cx="4420553" cy="552569"/>
          </a:xfrm>
          <a:prstGeom prst="rect">
            <a:avLst/>
          </a:prstGeom>
          <a:noFill/>
          <a:ln/>
        </p:spPr>
        <p:txBody>
          <a:bodyPr wrap="none" lIns="0" tIns="0" rIns="0" bIns="0" rtlCol="0" anchor="t"/>
          <a:lstStyle/>
          <a:p>
            <a:pPr marL="0" indent="0">
              <a:lnSpc>
                <a:spcPts val="4350"/>
              </a:lnSpc>
              <a:buNone/>
            </a:pPr>
            <a:r>
              <a:rPr lang="en-US" sz="3450" dirty="0">
                <a:solidFill>
                  <a:srgbClr val="152D47"/>
                </a:solidFill>
                <a:latin typeface="Crimson Pro Semi Bold" pitchFamily="34" charset="0"/>
                <a:ea typeface="Crimson Pro Semi Bold" pitchFamily="34" charset="-122"/>
                <a:cs typeface="Crimson Pro Semi Bold" pitchFamily="34" charset="-120"/>
              </a:rPr>
              <a:t>Static Analysis</a:t>
            </a:r>
            <a:endParaRPr lang="en-US" sz="3450" dirty="0"/>
          </a:p>
        </p:txBody>
      </p:sp>
      <p:sp>
        <p:nvSpPr>
          <p:cNvPr id="3" name="Text 1"/>
          <p:cNvSpPr/>
          <p:nvPr/>
        </p:nvSpPr>
        <p:spPr>
          <a:xfrm>
            <a:off x="618887" y="1393746"/>
            <a:ext cx="13392626" cy="282893"/>
          </a:xfrm>
          <a:prstGeom prst="rect">
            <a:avLst/>
          </a:prstGeom>
          <a:noFill/>
          <a:ln/>
        </p:spPr>
        <p:txBody>
          <a:bodyPr wrap="non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The material specifications of the roof: </a:t>
            </a:r>
            <a:endParaRPr lang="en-US" sz="1350" dirty="0"/>
          </a:p>
        </p:txBody>
      </p:sp>
      <p:sp>
        <p:nvSpPr>
          <p:cNvPr id="4" name="Shape 2"/>
          <p:cNvSpPr/>
          <p:nvPr/>
        </p:nvSpPr>
        <p:spPr>
          <a:xfrm>
            <a:off x="618887" y="2074307"/>
            <a:ext cx="397788" cy="397788"/>
          </a:xfrm>
          <a:prstGeom prst="roundRect">
            <a:avLst>
              <a:gd name="adj" fmla="val 6668"/>
            </a:avLst>
          </a:prstGeom>
          <a:solidFill>
            <a:srgbClr val="F2EEEE"/>
          </a:solidFill>
          <a:ln/>
        </p:spPr>
        <p:txBody>
          <a:bodyPr/>
          <a:lstStyle/>
          <a:p>
            <a:endParaRPr lang="LID4096"/>
          </a:p>
        </p:txBody>
      </p:sp>
      <p:sp>
        <p:nvSpPr>
          <p:cNvPr id="5" name="Text 3"/>
          <p:cNvSpPr/>
          <p:nvPr/>
        </p:nvSpPr>
        <p:spPr>
          <a:xfrm>
            <a:off x="770334" y="2140506"/>
            <a:ext cx="94774" cy="265271"/>
          </a:xfrm>
          <a:prstGeom prst="rect">
            <a:avLst/>
          </a:prstGeom>
          <a:noFill/>
          <a:ln/>
        </p:spPr>
        <p:txBody>
          <a:bodyPr wrap="none" lIns="0" tIns="0" rIns="0" bIns="0" rtlCol="0" anchor="t"/>
          <a:lstStyle/>
          <a:p>
            <a:pPr marL="0" indent="0" algn="ctr">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1</a:t>
            </a:r>
            <a:endParaRPr lang="en-US" sz="2050" dirty="0"/>
          </a:p>
        </p:txBody>
      </p:sp>
      <p:sp>
        <p:nvSpPr>
          <p:cNvPr id="6" name="Text 4"/>
          <p:cNvSpPr/>
          <p:nvPr/>
        </p:nvSpPr>
        <p:spPr>
          <a:xfrm>
            <a:off x="1193483" y="2074307"/>
            <a:ext cx="2210276" cy="276225"/>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Wooden raft</a:t>
            </a:r>
            <a:endParaRPr lang="en-US" sz="1700" dirty="0"/>
          </a:p>
        </p:txBody>
      </p:sp>
      <p:sp>
        <p:nvSpPr>
          <p:cNvPr id="7" name="Text 5"/>
          <p:cNvSpPr/>
          <p:nvPr/>
        </p:nvSpPr>
        <p:spPr>
          <a:xfrm>
            <a:off x="1193483" y="2456617"/>
            <a:ext cx="3771781" cy="282893"/>
          </a:xfrm>
          <a:prstGeom prst="rect">
            <a:avLst/>
          </a:prstGeom>
          <a:noFill/>
          <a:ln/>
        </p:spPr>
        <p:txBody>
          <a:bodyPr wrap="none" lIns="0" tIns="0" rIns="0" bIns="0" rtlCol="0" anchor="t"/>
          <a:lstStyle/>
          <a:p>
            <a:pPr marL="0" indent="0">
              <a:lnSpc>
                <a:spcPts val="2200"/>
              </a:lnSpc>
              <a:buNone/>
            </a:pPr>
            <a:endParaRPr lang="en-US" sz="1350" dirty="0"/>
          </a:p>
        </p:txBody>
      </p:sp>
      <p:sp>
        <p:nvSpPr>
          <p:cNvPr id="8" name="Shape 6"/>
          <p:cNvSpPr/>
          <p:nvPr/>
        </p:nvSpPr>
        <p:spPr>
          <a:xfrm>
            <a:off x="5142071" y="2074307"/>
            <a:ext cx="397788" cy="397788"/>
          </a:xfrm>
          <a:prstGeom prst="roundRect">
            <a:avLst>
              <a:gd name="adj" fmla="val 6668"/>
            </a:avLst>
          </a:prstGeom>
          <a:solidFill>
            <a:srgbClr val="F2EEEE"/>
          </a:solidFill>
          <a:ln/>
        </p:spPr>
        <p:txBody>
          <a:bodyPr/>
          <a:lstStyle/>
          <a:p>
            <a:endParaRPr lang="LID4096"/>
          </a:p>
        </p:txBody>
      </p:sp>
      <p:sp>
        <p:nvSpPr>
          <p:cNvPr id="9" name="Text 7"/>
          <p:cNvSpPr/>
          <p:nvPr/>
        </p:nvSpPr>
        <p:spPr>
          <a:xfrm>
            <a:off x="5275183" y="2140506"/>
            <a:ext cx="131564" cy="265271"/>
          </a:xfrm>
          <a:prstGeom prst="rect">
            <a:avLst/>
          </a:prstGeom>
          <a:noFill/>
          <a:ln/>
        </p:spPr>
        <p:txBody>
          <a:bodyPr wrap="none" lIns="0" tIns="0" rIns="0" bIns="0" rtlCol="0" anchor="t"/>
          <a:lstStyle/>
          <a:p>
            <a:pPr marL="0" indent="0" algn="ctr">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2</a:t>
            </a:r>
            <a:endParaRPr lang="en-US" sz="2050" dirty="0"/>
          </a:p>
        </p:txBody>
      </p:sp>
      <p:sp>
        <p:nvSpPr>
          <p:cNvPr id="10" name="Text 8"/>
          <p:cNvSpPr/>
          <p:nvPr/>
        </p:nvSpPr>
        <p:spPr>
          <a:xfrm>
            <a:off x="5716667" y="2074307"/>
            <a:ext cx="2210276" cy="276225"/>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Wooden sheet</a:t>
            </a:r>
            <a:endParaRPr lang="en-US" sz="1700" dirty="0"/>
          </a:p>
        </p:txBody>
      </p:sp>
      <p:sp>
        <p:nvSpPr>
          <p:cNvPr id="11" name="Text 9"/>
          <p:cNvSpPr/>
          <p:nvPr/>
        </p:nvSpPr>
        <p:spPr>
          <a:xfrm>
            <a:off x="5716667" y="2456617"/>
            <a:ext cx="3771781" cy="282893"/>
          </a:xfrm>
          <a:prstGeom prst="rect">
            <a:avLst/>
          </a:prstGeom>
          <a:noFill/>
          <a:ln/>
        </p:spPr>
        <p:txBody>
          <a:bodyPr wrap="none" lIns="0" tIns="0" rIns="0" bIns="0" rtlCol="0" anchor="t"/>
          <a:lstStyle/>
          <a:p>
            <a:pPr marL="0" indent="0">
              <a:lnSpc>
                <a:spcPts val="2200"/>
              </a:lnSpc>
              <a:buNone/>
            </a:pPr>
            <a:endParaRPr lang="en-US" sz="1350" dirty="0"/>
          </a:p>
        </p:txBody>
      </p:sp>
      <p:sp>
        <p:nvSpPr>
          <p:cNvPr id="12" name="Shape 10"/>
          <p:cNvSpPr/>
          <p:nvPr/>
        </p:nvSpPr>
        <p:spPr>
          <a:xfrm>
            <a:off x="9665256" y="2074307"/>
            <a:ext cx="397788" cy="397788"/>
          </a:xfrm>
          <a:prstGeom prst="roundRect">
            <a:avLst>
              <a:gd name="adj" fmla="val 6668"/>
            </a:avLst>
          </a:prstGeom>
          <a:solidFill>
            <a:srgbClr val="F2EEEE"/>
          </a:solidFill>
          <a:ln/>
        </p:spPr>
        <p:txBody>
          <a:bodyPr/>
          <a:lstStyle/>
          <a:p>
            <a:endParaRPr lang="LID4096"/>
          </a:p>
        </p:txBody>
      </p:sp>
      <p:sp>
        <p:nvSpPr>
          <p:cNvPr id="13" name="Text 11"/>
          <p:cNvSpPr/>
          <p:nvPr/>
        </p:nvSpPr>
        <p:spPr>
          <a:xfrm>
            <a:off x="9800273" y="2140506"/>
            <a:ext cx="127754" cy="265271"/>
          </a:xfrm>
          <a:prstGeom prst="rect">
            <a:avLst/>
          </a:prstGeom>
          <a:noFill/>
          <a:ln/>
        </p:spPr>
        <p:txBody>
          <a:bodyPr wrap="none" lIns="0" tIns="0" rIns="0" bIns="0" rtlCol="0" anchor="t"/>
          <a:lstStyle/>
          <a:p>
            <a:pPr marL="0" indent="0" algn="ctr">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3</a:t>
            </a:r>
            <a:endParaRPr lang="en-US" sz="2050" dirty="0"/>
          </a:p>
        </p:txBody>
      </p:sp>
      <p:sp>
        <p:nvSpPr>
          <p:cNvPr id="14" name="Text 12"/>
          <p:cNvSpPr/>
          <p:nvPr/>
        </p:nvSpPr>
        <p:spPr>
          <a:xfrm>
            <a:off x="10239851" y="2074307"/>
            <a:ext cx="2210276" cy="276225"/>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Marseille tile</a:t>
            </a:r>
            <a:endParaRPr lang="en-US" sz="1700" dirty="0"/>
          </a:p>
        </p:txBody>
      </p:sp>
      <p:sp>
        <p:nvSpPr>
          <p:cNvPr id="15" name="Text 13"/>
          <p:cNvSpPr/>
          <p:nvPr/>
        </p:nvSpPr>
        <p:spPr>
          <a:xfrm>
            <a:off x="10239851" y="2456617"/>
            <a:ext cx="3771781" cy="282893"/>
          </a:xfrm>
          <a:prstGeom prst="rect">
            <a:avLst/>
          </a:prstGeom>
          <a:noFill/>
          <a:ln/>
        </p:spPr>
        <p:txBody>
          <a:bodyPr wrap="none" lIns="0" tIns="0" rIns="0" bIns="0" rtlCol="0" anchor="t"/>
          <a:lstStyle/>
          <a:p>
            <a:pPr marL="0" indent="0">
              <a:lnSpc>
                <a:spcPts val="2200"/>
              </a:lnSpc>
              <a:buNone/>
            </a:pPr>
            <a:endParaRPr lang="en-US" sz="1350" dirty="0"/>
          </a:p>
        </p:txBody>
      </p:sp>
      <p:sp>
        <p:nvSpPr>
          <p:cNvPr id="16" name="Text 14"/>
          <p:cNvSpPr/>
          <p:nvPr/>
        </p:nvSpPr>
        <p:spPr>
          <a:xfrm>
            <a:off x="618887" y="2938343"/>
            <a:ext cx="13392626" cy="282893"/>
          </a:xfrm>
          <a:prstGeom prst="rect">
            <a:avLst/>
          </a:prstGeom>
          <a:noFill/>
          <a:ln/>
        </p:spPr>
        <p:txBody>
          <a:bodyPr wrap="none" lIns="0" tIns="0" rIns="0" bIns="0" rtlCol="0" anchor="t"/>
          <a:lstStyle/>
          <a:p>
            <a:pPr marL="0" indent="0">
              <a:lnSpc>
                <a:spcPts val="2200"/>
              </a:lnSpc>
              <a:buNone/>
            </a:pPr>
            <a:endParaRPr lang="en-US" sz="1350" dirty="0"/>
          </a:p>
        </p:txBody>
      </p:sp>
      <p:sp>
        <p:nvSpPr>
          <p:cNvPr id="17" name="Text 15"/>
          <p:cNvSpPr/>
          <p:nvPr/>
        </p:nvSpPr>
        <p:spPr>
          <a:xfrm>
            <a:off x="618887" y="3420070"/>
            <a:ext cx="13392626" cy="282893"/>
          </a:xfrm>
          <a:prstGeom prst="rect">
            <a:avLst/>
          </a:prstGeom>
          <a:noFill/>
          <a:ln/>
        </p:spPr>
        <p:txBody>
          <a:bodyPr wrap="none" lIns="0" tIns="0" rIns="0" bIns="0" rtlCol="0" anchor="t"/>
          <a:lstStyle/>
          <a:p>
            <a:pPr marL="0" indent="0">
              <a:lnSpc>
                <a:spcPts val="2200"/>
              </a:lnSpc>
              <a:buNone/>
            </a:pPr>
            <a:endParaRPr lang="en-US" sz="1350" dirty="0"/>
          </a:p>
        </p:txBody>
      </p:sp>
      <p:pic>
        <p:nvPicPr>
          <p:cNvPr id="18" name="Image 0" descr="preencoded.png"/>
          <p:cNvPicPr>
            <a:picLocks noChangeAspect="1"/>
          </p:cNvPicPr>
          <p:nvPr/>
        </p:nvPicPr>
        <p:blipFill>
          <a:blip r:embed="rId3"/>
          <a:stretch>
            <a:fillRect/>
          </a:stretch>
        </p:blipFill>
        <p:spPr>
          <a:xfrm>
            <a:off x="1729026" y="4100632"/>
            <a:ext cx="3925848" cy="2506742"/>
          </a:xfrm>
          <a:prstGeom prst="rect">
            <a:avLst/>
          </a:prstGeom>
        </p:spPr>
      </p:pic>
      <p:sp>
        <p:nvSpPr>
          <p:cNvPr id="19" name="Text 16"/>
          <p:cNvSpPr/>
          <p:nvPr/>
        </p:nvSpPr>
        <p:spPr>
          <a:xfrm>
            <a:off x="618887" y="6806208"/>
            <a:ext cx="5035987" cy="282893"/>
          </a:xfrm>
          <a:prstGeom prst="rect">
            <a:avLst/>
          </a:prstGeom>
          <a:noFill/>
          <a:ln/>
        </p:spPr>
        <p:txBody>
          <a:bodyPr wrap="none" lIns="0" tIns="0" rIns="0" bIns="0" rtlCol="0" anchor="t"/>
          <a:lstStyle/>
          <a:p>
            <a:pPr marL="0" indent="0">
              <a:lnSpc>
                <a:spcPts val="2200"/>
              </a:lnSpc>
              <a:buNone/>
            </a:pPr>
            <a:endParaRPr lang="en-US" sz="1350" dirty="0"/>
          </a:p>
        </p:txBody>
      </p:sp>
      <p:pic>
        <p:nvPicPr>
          <p:cNvPr id="20" name="Image 1" descr="preencoded.png"/>
          <p:cNvPicPr>
            <a:picLocks noChangeAspect="1"/>
          </p:cNvPicPr>
          <p:nvPr/>
        </p:nvPicPr>
        <p:blipFill>
          <a:blip r:embed="rId4"/>
          <a:stretch>
            <a:fillRect/>
          </a:stretch>
        </p:blipFill>
        <p:spPr>
          <a:xfrm>
            <a:off x="7069931" y="4100632"/>
            <a:ext cx="5972770" cy="2960727"/>
          </a:xfrm>
          <a:prstGeom prst="rect">
            <a:avLst/>
          </a:prstGeom>
        </p:spPr>
      </p:pic>
      <p:sp>
        <p:nvSpPr>
          <p:cNvPr id="21" name="Text 17"/>
          <p:cNvSpPr/>
          <p:nvPr/>
        </p:nvSpPr>
        <p:spPr>
          <a:xfrm>
            <a:off x="618887" y="7459028"/>
            <a:ext cx="13392626" cy="282893"/>
          </a:xfrm>
          <a:prstGeom prst="rect">
            <a:avLst/>
          </a:prstGeom>
          <a:noFill/>
          <a:ln/>
        </p:spPr>
        <p:txBody>
          <a:bodyPr wrap="none" lIns="0" tIns="0" rIns="0" bIns="0" rtlCol="0" anchor="t"/>
          <a:lstStyle/>
          <a:p>
            <a:pPr marL="0" indent="0">
              <a:lnSpc>
                <a:spcPts val="2200"/>
              </a:lnSpc>
              <a:buNone/>
            </a:pP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4833" y="443865"/>
            <a:ext cx="2421017" cy="302538"/>
          </a:xfrm>
          <a:prstGeom prst="rect">
            <a:avLst/>
          </a:prstGeom>
          <a:noFill/>
          <a:ln/>
        </p:spPr>
        <p:txBody>
          <a:bodyPr wrap="none" lIns="0" tIns="0" rIns="0" bIns="0" rtlCol="0" anchor="t"/>
          <a:lstStyle/>
          <a:p>
            <a:pPr marL="0" indent="0">
              <a:lnSpc>
                <a:spcPts val="2350"/>
              </a:lnSpc>
              <a:buNone/>
            </a:pPr>
            <a:r>
              <a:rPr lang="en-US" sz="1900" dirty="0">
                <a:solidFill>
                  <a:srgbClr val="152D47"/>
                </a:solidFill>
                <a:latin typeface="Crimson Pro Semi Bold" pitchFamily="34" charset="0"/>
                <a:ea typeface="Crimson Pro Semi Bold" pitchFamily="34" charset="-122"/>
                <a:cs typeface="Crimson Pro Semi Bold" pitchFamily="34" charset="-120"/>
              </a:rPr>
              <a:t>Material properties</a:t>
            </a:r>
            <a:endParaRPr lang="en-US" sz="1900" dirty="0"/>
          </a:p>
        </p:txBody>
      </p:sp>
      <p:sp>
        <p:nvSpPr>
          <p:cNvPr id="3" name="Text 1"/>
          <p:cNvSpPr/>
          <p:nvPr/>
        </p:nvSpPr>
        <p:spPr>
          <a:xfrm>
            <a:off x="6306383" y="907733"/>
            <a:ext cx="2017514" cy="252174"/>
          </a:xfrm>
          <a:prstGeom prst="rect">
            <a:avLst/>
          </a:prstGeom>
          <a:noFill/>
          <a:ln/>
        </p:spPr>
        <p:txBody>
          <a:bodyPr wrap="none" lIns="0" tIns="0" rIns="0" bIns="0" rtlCol="0" anchor="t"/>
          <a:lstStyle/>
          <a:p>
            <a:pPr marL="0" indent="0" algn="ctr">
              <a:lnSpc>
                <a:spcPts val="1950"/>
              </a:lnSpc>
              <a:buNone/>
            </a:pPr>
            <a:r>
              <a:rPr lang="en-US" sz="1550" dirty="0">
                <a:solidFill>
                  <a:srgbClr val="152D47"/>
                </a:solidFill>
                <a:latin typeface="Crimson Pro Semi Bold" pitchFamily="34" charset="0"/>
                <a:ea typeface="Crimson Pro Semi Bold" pitchFamily="34" charset="-122"/>
                <a:cs typeface="Crimson Pro Semi Bold" pitchFamily="34" charset="-120"/>
              </a:rPr>
              <a:t>Material properties</a:t>
            </a:r>
            <a:endParaRPr lang="en-US" sz="1550" dirty="0"/>
          </a:p>
        </p:txBody>
      </p:sp>
      <p:sp>
        <p:nvSpPr>
          <p:cNvPr id="4" name="Shape 2"/>
          <p:cNvSpPr/>
          <p:nvPr/>
        </p:nvSpPr>
        <p:spPr>
          <a:xfrm>
            <a:off x="564833" y="1401961"/>
            <a:ext cx="13500735" cy="1883569"/>
          </a:xfrm>
          <a:prstGeom prst="roundRect">
            <a:avLst>
              <a:gd name="adj" fmla="val 1285"/>
            </a:avLst>
          </a:prstGeom>
          <a:noFill/>
          <a:ln w="7620">
            <a:solidFill>
              <a:srgbClr val="000000">
                <a:alpha val="8000"/>
              </a:srgbClr>
            </a:solidFill>
            <a:prstDash val="solid"/>
          </a:ln>
        </p:spPr>
        <p:txBody>
          <a:bodyPr/>
          <a:lstStyle/>
          <a:p>
            <a:endParaRPr lang="LID4096"/>
          </a:p>
        </p:txBody>
      </p:sp>
      <p:sp>
        <p:nvSpPr>
          <p:cNvPr id="5" name="Shape 3"/>
          <p:cNvSpPr/>
          <p:nvPr/>
        </p:nvSpPr>
        <p:spPr>
          <a:xfrm>
            <a:off x="572453" y="1409581"/>
            <a:ext cx="13485495" cy="467082"/>
          </a:xfrm>
          <a:prstGeom prst="rect">
            <a:avLst/>
          </a:prstGeom>
          <a:solidFill>
            <a:srgbClr val="FFFFFF">
              <a:alpha val="4000"/>
            </a:srgbClr>
          </a:solidFill>
          <a:ln/>
        </p:spPr>
        <p:txBody>
          <a:bodyPr/>
          <a:lstStyle/>
          <a:p>
            <a:endParaRPr lang="LID4096"/>
          </a:p>
        </p:txBody>
      </p:sp>
      <p:sp>
        <p:nvSpPr>
          <p:cNvPr id="6" name="Text 4"/>
          <p:cNvSpPr/>
          <p:nvPr/>
        </p:nvSpPr>
        <p:spPr>
          <a:xfrm>
            <a:off x="733901" y="1513999"/>
            <a:ext cx="518767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Elements</a:t>
            </a:r>
            <a:endParaRPr lang="en-US" sz="1250" dirty="0"/>
          </a:p>
        </p:txBody>
      </p:sp>
      <p:sp>
        <p:nvSpPr>
          <p:cNvPr id="7" name="Text 5"/>
          <p:cNvSpPr/>
          <p:nvPr/>
        </p:nvSpPr>
        <p:spPr>
          <a:xfrm>
            <a:off x="6251853" y="1513999"/>
            <a:ext cx="2207657"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ɣ</a:t>
            </a:r>
            <a:endParaRPr lang="en-US" sz="1250" dirty="0"/>
          </a:p>
        </p:txBody>
      </p:sp>
      <p:sp>
        <p:nvSpPr>
          <p:cNvPr id="8" name="Text 6"/>
          <p:cNvSpPr/>
          <p:nvPr/>
        </p:nvSpPr>
        <p:spPr>
          <a:xfrm>
            <a:off x="8789789" y="1513999"/>
            <a:ext cx="510682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Units</a:t>
            </a:r>
            <a:endParaRPr lang="en-US" sz="1250" dirty="0"/>
          </a:p>
        </p:txBody>
      </p:sp>
      <p:sp>
        <p:nvSpPr>
          <p:cNvPr id="9" name="Shape 7"/>
          <p:cNvSpPr/>
          <p:nvPr/>
        </p:nvSpPr>
        <p:spPr>
          <a:xfrm>
            <a:off x="572453" y="1876663"/>
            <a:ext cx="13485495" cy="467082"/>
          </a:xfrm>
          <a:prstGeom prst="rect">
            <a:avLst/>
          </a:prstGeom>
          <a:solidFill>
            <a:srgbClr val="000000">
              <a:alpha val="4000"/>
            </a:srgbClr>
          </a:solidFill>
          <a:ln/>
        </p:spPr>
        <p:txBody>
          <a:bodyPr/>
          <a:lstStyle/>
          <a:p>
            <a:endParaRPr lang="LID4096"/>
          </a:p>
        </p:txBody>
      </p:sp>
      <p:sp>
        <p:nvSpPr>
          <p:cNvPr id="10" name="Text 8"/>
          <p:cNvSpPr/>
          <p:nvPr/>
        </p:nvSpPr>
        <p:spPr>
          <a:xfrm>
            <a:off x="733901" y="1981081"/>
            <a:ext cx="518767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Wooden raft</a:t>
            </a:r>
            <a:endParaRPr lang="en-US" sz="1250" dirty="0"/>
          </a:p>
        </p:txBody>
      </p:sp>
      <p:sp>
        <p:nvSpPr>
          <p:cNvPr id="11" name="Text 9"/>
          <p:cNvSpPr/>
          <p:nvPr/>
        </p:nvSpPr>
        <p:spPr>
          <a:xfrm>
            <a:off x="6251853" y="1981081"/>
            <a:ext cx="2207657"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4.5</a:t>
            </a:r>
            <a:endParaRPr lang="en-US" sz="1250" dirty="0"/>
          </a:p>
        </p:txBody>
      </p:sp>
      <p:sp>
        <p:nvSpPr>
          <p:cNvPr id="12" name="Text 10"/>
          <p:cNvSpPr/>
          <p:nvPr/>
        </p:nvSpPr>
        <p:spPr>
          <a:xfrm>
            <a:off x="8789789" y="1981081"/>
            <a:ext cx="510682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KN/m3</a:t>
            </a:r>
            <a:endParaRPr lang="en-US" sz="1250" dirty="0"/>
          </a:p>
        </p:txBody>
      </p:sp>
      <p:sp>
        <p:nvSpPr>
          <p:cNvPr id="13" name="Shape 11"/>
          <p:cNvSpPr/>
          <p:nvPr/>
        </p:nvSpPr>
        <p:spPr>
          <a:xfrm>
            <a:off x="572453" y="2343745"/>
            <a:ext cx="13485495" cy="467082"/>
          </a:xfrm>
          <a:prstGeom prst="rect">
            <a:avLst/>
          </a:prstGeom>
          <a:solidFill>
            <a:srgbClr val="FFFFFF">
              <a:alpha val="4000"/>
            </a:srgbClr>
          </a:solidFill>
          <a:ln/>
        </p:spPr>
        <p:txBody>
          <a:bodyPr/>
          <a:lstStyle/>
          <a:p>
            <a:endParaRPr lang="LID4096"/>
          </a:p>
        </p:txBody>
      </p:sp>
      <p:sp>
        <p:nvSpPr>
          <p:cNvPr id="14" name="Text 12"/>
          <p:cNvSpPr/>
          <p:nvPr/>
        </p:nvSpPr>
        <p:spPr>
          <a:xfrm>
            <a:off x="733901" y="2448163"/>
            <a:ext cx="518767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Wooden sheet</a:t>
            </a:r>
            <a:endParaRPr lang="en-US" sz="1250" dirty="0"/>
          </a:p>
        </p:txBody>
      </p:sp>
      <p:sp>
        <p:nvSpPr>
          <p:cNvPr id="15" name="Text 13"/>
          <p:cNvSpPr/>
          <p:nvPr/>
        </p:nvSpPr>
        <p:spPr>
          <a:xfrm>
            <a:off x="6251853" y="2448163"/>
            <a:ext cx="2207657"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4.5</a:t>
            </a:r>
            <a:endParaRPr lang="en-US" sz="1250" dirty="0"/>
          </a:p>
        </p:txBody>
      </p:sp>
      <p:sp>
        <p:nvSpPr>
          <p:cNvPr id="16" name="Text 14"/>
          <p:cNvSpPr/>
          <p:nvPr/>
        </p:nvSpPr>
        <p:spPr>
          <a:xfrm>
            <a:off x="8789789" y="2448163"/>
            <a:ext cx="510682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KN/m3</a:t>
            </a:r>
            <a:endParaRPr lang="en-US" sz="1250" dirty="0"/>
          </a:p>
        </p:txBody>
      </p:sp>
      <p:sp>
        <p:nvSpPr>
          <p:cNvPr id="17" name="Shape 15"/>
          <p:cNvSpPr/>
          <p:nvPr/>
        </p:nvSpPr>
        <p:spPr>
          <a:xfrm>
            <a:off x="572453" y="2810828"/>
            <a:ext cx="13485495" cy="467082"/>
          </a:xfrm>
          <a:prstGeom prst="rect">
            <a:avLst/>
          </a:prstGeom>
          <a:solidFill>
            <a:srgbClr val="000000">
              <a:alpha val="4000"/>
            </a:srgbClr>
          </a:solidFill>
          <a:ln/>
        </p:spPr>
        <p:txBody>
          <a:bodyPr/>
          <a:lstStyle/>
          <a:p>
            <a:endParaRPr lang="LID4096"/>
          </a:p>
        </p:txBody>
      </p:sp>
      <p:sp>
        <p:nvSpPr>
          <p:cNvPr id="18" name="Text 16"/>
          <p:cNvSpPr/>
          <p:nvPr/>
        </p:nvSpPr>
        <p:spPr>
          <a:xfrm>
            <a:off x="733901" y="2915245"/>
            <a:ext cx="518767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Marseille tile</a:t>
            </a:r>
            <a:endParaRPr lang="en-US" sz="1250" dirty="0"/>
          </a:p>
        </p:txBody>
      </p:sp>
      <p:sp>
        <p:nvSpPr>
          <p:cNvPr id="19" name="Text 17"/>
          <p:cNvSpPr/>
          <p:nvPr/>
        </p:nvSpPr>
        <p:spPr>
          <a:xfrm>
            <a:off x="6251853" y="2915245"/>
            <a:ext cx="2207657"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44</a:t>
            </a:r>
            <a:endParaRPr lang="en-US" sz="1250" dirty="0"/>
          </a:p>
        </p:txBody>
      </p:sp>
      <p:sp>
        <p:nvSpPr>
          <p:cNvPr id="20" name="Text 18"/>
          <p:cNvSpPr/>
          <p:nvPr/>
        </p:nvSpPr>
        <p:spPr>
          <a:xfrm>
            <a:off x="8789789" y="2915245"/>
            <a:ext cx="510682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KN</a:t>
            </a:r>
            <a:endParaRPr lang="en-US" sz="1250" dirty="0"/>
          </a:p>
        </p:txBody>
      </p:sp>
      <p:sp>
        <p:nvSpPr>
          <p:cNvPr id="21" name="Shape 19"/>
          <p:cNvSpPr/>
          <p:nvPr/>
        </p:nvSpPr>
        <p:spPr>
          <a:xfrm>
            <a:off x="564833" y="3467100"/>
            <a:ext cx="13500735" cy="1883569"/>
          </a:xfrm>
          <a:prstGeom prst="roundRect">
            <a:avLst>
              <a:gd name="adj" fmla="val 1285"/>
            </a:avLst>
          </a:prstGeom>
          <a:noFill/>
          <a:ln w="7620">
            <a:solidFill>
              <a:srgbClr val="000000">
                <a:alpha val="8000"/>
              </a:srgbClr>
            </a:solidFill>
            <a:prstDash val="solid"/>
          </a:ln>
        </p:spPr>
        <p:txBody>
          <a:bodyPr/>
          <a:lstStyle/>
          <a:p>
            <a:endParaRPr lang="LID4096"/>
          </a:p>
        </p:txBody>
      </p:sp>
      <p:sp>
        <p:nvSpPr>
          <p:cNvPr id="22" name="Shape 20"/>
          <p:cNvSpPr/>
          <p:nvPr/>
        </p:nvSpPr>
        <p:spPr>
          <a:xfrm>
            <a:off x="572453" y="3474720"/>
            <a:ext cx="13485495" cy="467082"/>
          </a:xfrm>
          <a:prstGeom prst="rect">
            <a:avLst/>
          </a:prstGeom>
          <a:solidFill>
            <a:srgbClr val="FFFFFF">
              <a:alpha val="4000"/>
            </a:srgbClr>
          </a:solidFill>
          <a:ln/>
        </p:spPr>
        <p:txBody>
          <a:bodyPr/>
          <a:lstStyle/>
          <a:p>
            <a:endParaRPr lang="LID4096"/>
          </a:p>
        </p:txBody>
      </p:sp>
      <p:sp>
        <p:nvSpPr>
          <p:cNvPr id="23" name="Text 21"/>
          <p:cNvSpPr/>
          <p:nvPr/>
        </p:nvSpPr>
        <p:spPr>
          <a:xfrm>
            <a:off x="734139" y="3579138"/>
            <a:ext cx="1355169" cy="258247"/>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24" name="Text 22"/>
          <p:cNvSpPr/>
          <p:nvPr/>
        </p:nvSpPr>
        <p:spPr>
          <a:xfrm>
            <a:off x="2419588" y="3579138"/>
            <a:ext cx="1018223"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ɣ</a:t>
            </a:r>
            <a:endParaRPr lang="en-US" sz="1250" dirty="0"/>
          </a:p>
        </p:txBody>
      </p:sp>
      <p:sp>
        <p:nvSpPr>
          <p:cNvPr id="25" name="Text 23"/>
          <p:cNvSpPr/>
          <p:nvPr/>
        </p:nvSpPr>
        <p:spPr>
          <a:xfrm>
            <a:off x="3768090" y="3579138"/>
            <a:ext cx="1018223"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Units</a:t>
            </a:r>
            <a:endParaRPr lang="en-US" sz="1250" dirty="0"/>
          </a:p>
        </p:txBody>
      </p:sp>
      <p:sp>
        <p:nvSpPr>
          <p:cNvPr id="26" name="Text 24"/>
          <p:cNvSpPr/>
          <p:nvPr/>
        </p:nvSpPr>
        <p:spPr>
          <a:xfrm>
            <a:off x="5116592" y="3579138"/>
            <a:ext cx="1018223"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Height</a:t>
            </a:r>
            <a:endParaRPr lang="en-US" sz="1250" dirty="0"/>
          </a:p>
        </p:txBody>
      </p:sp>
      <p:sp>
        <p:nvSpPr>
          <p:cNvPr id="27" name="Text 25"/>
          <p:cNvSpPr/>
          <p:nvPr/>
        </p:nvSpPr>
        <p:spPr>
          <a:xfrm>
            <a:off x="6465094" y="3579138"/>
            <a:ext cx="1018223"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Width</a:t>
            </a:r>
            <a:endParaRPr lang="en-US" sz="1250" dirty="0"/>
          </a:p>
        </p:txBody>
      </p:sp>
      <p:sp>
        <p:nvSpPr>
          <p:cNvPr id="28" name="Text 26"/>
          <p:cNvSpPr/>
          <p:nvPr/>
        </p:nvSpPr>
        <p:spPr>
          <a:xfrm>
            <a:off x="7813596" y="3579138"/>
            <a:ext cx="135135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Length</a:t>
            </a:r>
            <a:endParaRPr lang="en-US" sz="1250" dirty="0"/>
          </a:p>
        </p:txBody>
      </p:sp>
      <p:sp>
        <p:nvSpPr>
          <p:cNvPr id="29" name="Text 27"/>
          <p:cNvSpPr/>
          <p:nvPr/>
        </p:nvSpPr>
        <p:spPr>
          <a:xfrm>
            <a:off x="9495234" y="3579138"/>
            <a:ext cx="1770698"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Numbers</a:t>
            </a:r>
            <a:endParaRPr lang="en-US" sz="1250" dirty="0"/>
          </a:p>
        </p:txBody>
      </p:sp>
      <p:sp>
        <p:nvSpPr>
          <p:cNvPr id="30" name="Text 28"/>
          <p:cNvSpPr/>
          <p:nvPr/>
        </p:nvSpPr>
        <p:spPr>
          <a:xfrm>
            <a:off x="11596211" y="3579138"/>
            <a:ext cx="2300407"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Roof Length</a:t>
            </a:r>
            <a:endParaRPr lang="en-US" sz="1250" dirty="0"/>
          </a:p>
        </p:txBody>
      </p:sp>
      <p:sp>
        <p:nvSpPr>
          <p:cNvPr id="31" name="Shape 29"/>
          <p:cNvSpPr/>
          <p:nvPr/>
        </p:nvSpPr>
        <p:spPr>
          <a:xfrm>
            <a:off x="572453" y="3941802"/>
            <a:ext cx="13485495" cy="467082"/>
          </a:xfrm>
          <a:prstGeom prst="rect">
            <a:avLst/>
          </a:prstGeom>
          <a:solidFill>
            <a:srgbClr val="000000">
              <a:alpha val="4000"/>
            </a:srgbClr>
          </a:solidFill>
          <a:ln/>
        </p:spPr>
        <p:txBody>
          <a:bodyPr/>
          <a:lstStyle/>
          <a:p>
            <a:endParaRPr lang="LID4096"/>
          </a:p>
        </p:txBody>
      </p:sp>
      <p:sp>
        <p:nvSpPr>
          <p:cNvPr id="32" name="Text 30"/>
          <p:cNvSpPr/>
          <p:nvPr/>
        </p:nvSpPr>
        <p:spPr>
          <a:xfrm>
            <a:off x="734139" y="4046220"/>
            <a:ext cx="135516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Wooden raft</a:t>
            </a:r>
            <a:endParaRPr lang="en-US" sz="1250" dirty="0"/>
          </a:p>
        </p:txBody>
      </p:sp>
      <p:sp>
        <p:nvSpPr>
          <p:cNvPr id="33" name="Text 31"/>
          <p:cNvSpPr/>
          <p:nvPr/>
        </p:nvSpPr>
        <p:spPr>
          <a:xfrm>
            <a:off x="2419588" y="4046220"/>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4.5</a:t>
            </a:r>
            <a:endParaRPr lang="en-US" sz="1250" dirty="0"/>
          </a:p>
        </p:txBody>
      </p:sp>
      <p:sp>
        <p:nvSpPr>
          <p:cNvPr id="34" name="Text 32"/>
          <p:cNvSpPr/>
          <p:nvPr/>
        </p:nvSpPr>
        <p:spPr>
          <a:xfrm>
            <a:off x="3768090" y="4046220"/>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KN/m3</a:t>
            </a:r>
            <a:endParaRPr lang="en-US" sz="1250" dirty="0"/>
          </a:p>
        </p:txBody>
      </p:sp>
      <p:sp>
        <p:nvSpPr>
          <p:cNvPr id="35" name="Text 33"/>
          <p:cNvSpPr/>
          <p:nvPr/>
        </p:nvSpPr>
        <p:spPr>
          <a:xfrm>
            <a:off x="5116592" y="4046220"/>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0.125</a:t>
            </a:r>
            <a:endParaRPr lang="en-US" sz="1250" dirty="0"/>
          </a:p>
        </p:txBody>
      </p:sp>
      <p:sp>
        <p:nvSpPr>
          <p:cNvPr id="36" name="Text 34"/>
          <p:cNvSpPr/>
          <p:nvPr/>
        </p:nvSpPr>
        <p:spPr>
          <a:xfrm>
            <a:off x="6465094" y="4046220"/>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0.07</a:t>
            </a:r>
            <a:endParaRPr lang="en-US" sz="1250" dirty="0"/>
          </a:p>
        </p:txBody>
      </p:sp>
      <p:sp>
        <p:nvSpPr>
          <p:cNvPr id="37" name="Text 35"/>
          <p:cNvSpPr/>
          <p:nvPr/>
        </p:nvSpPr>
        <p:spPr>
          <a:xfrm>
            <a:off x="7813596" y="4046220"/>
            <a:ext cx="1351359"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a:t>
            </a:r>
            <a:endParaRPr lang="en-US" sz="1250" dirty="0"/>
          </a:p>
        </p:txBody>
      </p:sp>
      <p:sp>
        <p:nvSpPr>
          <p:cNvPr id="38" name="Text 36"/>
          <p:cNvSpPr/>
          <p:nvPr/>
        </p:nvSpPr>
        <p:spPr>
          <a:xfrm>
            <a:off x="9495234" y="4046220"/>
            <a:ext cx="1770698"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18</a:t>
            </a:r>
            <a:endParaRPr lang="en-US" sz="1250" dirty="0"/>
          </a:p>
        </p:txBody>
      </p:sp>
      <p:sp>
        <p:nvSpPr>
          <p:cNvPr id="39" name="Text 37"/>
          <p:cNvSpPr/>
          <p:nvPr/>
        </p:nvSpPr>
        <p:spPr>
          <a:xfrm>
            <a:off x="11596211" y="4046220"/>
            <a:ext cx="2300407"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9</a:t>
            </a:r>
            <a:endParaRPr lang="en-US" sz="1250" dirty="0"/>
          </a:p>
        </p:txBody>
      </p:sp>
      <p:sp>
        <p:nvSpPr>
          <p:cNvPr id="40" name="Shape 38"/>
          <p:cNvSpPr/>
          <p:nvPr/>
        </p:nvSpPr>
        <p:spPr>
          <a:xfrm>
            <a:off x="572453" y="4408884"/>
            <a:ext cx="13485495" cy="467082"/>
          </a:xfrm>
          <a:prstGeom prst="rect">
            <a:avLst/>
          </a:prstGeom>
          <a:solidFill>
            <a:srgbClr val="FFFFFF">
              <a:alpha val="4000"/>
            </a:srgbClr>
          </a:solidFill>
          <a:ln/>
        </p:spPr>
        <p:txBody>
          <a:bodyPr/>
          <a:lstStyle/>
          <a:p>
            <a:endParaRPr lang="LID4096"/>
          </a:p>
        </p:txBody>
      </p:sp>
      <p:sp>
        <p:nvSpPr>
          <p:cNvPr id="41" name="Text 39"/>
          <p:cNvSpPr/>
          <p:nvPr/>
        </p:nvSpPr>
        <p:spPr>
          <a:xfrm>
            <a:off x="734139" y="4513302"/>
            <a:ext cx="135516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Wooden sheet</a:t>
            </a:r>
            <a:endParaRPr lang="en-US" sz="1250" dirty="0"/>
          </a:p>
        </p:txBody>
      </p:sp>
      <p:sp>
        <p:nvSpPr>
          <p:cNvPr id="42" name="Text 40"/>
          <p:cNvSpPr/>
          <p:nvPr/>
        </p:nvSpPr>
        <p:spPr>
          <a:xfrm>
            <a:off x="2419588" y="4513302"/>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4.5</a:t>
            </a:r>
            <a:endParaRPr lang="en-US" sz="1250" dirty="0"/>
          </a:p>
        </p:txBody>
      </p:sp>
      <p:sp>
        <p:nvSpPr>
          <p:cNvPr id="43" name="Text 41"/>
          <p:cNvSpPr/>
          <p:nvPr/>
        </p:nvSpPr>
        <p:spPr>
          <a:xfrm>
            <a:off x="3768090" y="4513302"/>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KN/m3</a:t>
            </a:r>
            <a:endParaRPr lang="en-US" sz="1250" dirty="0"/>
          </a:p>
        </p:txBody>
      </p:sp>
      <p:sp>
        <p:nvSpPr>
          <p:cNvPr id="44" name="Text 42"/>
          <p:cNvSpPr/>
          <p:nvPr/>
        </p:nvSpPr>
        <p:spPr>
          <a:xfrm>
            <a:off x="5116592" y="4513302"/>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0.02</a:t>
            </a:r>
            <a:endParaRPr lang="en-US" sz="1250" dirty="0"/>
          </a:p>
        </p:txBody>
      </p:sp>
      <p:sp>
        <p:nvSpPr>
          <p:cNvPr id="45" name="Text 43"/>
          <p:cNvSpPr/>
          <p:nvPr/>
        </p:nvSpPr>
        <p:spPr>
          <a:xfrm>
            <a:off x="6465094" y="4513302"/>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46" name="Text 44"/>
          <p:cNvSpPr/>
          <p:nvPr/>
        </p:nvSpPr>
        <p:spPr>
          <a:xfrm>
            <a:off x="7813596" y="4513302"/>
            <a:ext cx="1351359"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a:t>
            </a:r>
            <a:endParaRPr lang="en-US" sz="1250" dirty="0"/>
          </a:p>
        </p:txBody>
      </p:sp>
      <p:sp>
        <p:nvSpPr>
          <p:cNvPr id="47" name="Text 45"/>
          <p:cNvSpPr/>
          <p:nvPr/>
        </p:nvSpPr>
        <p:spPr>
          <a:xfrm>
            <a:off x="9495234" y="4513302"/>
            <a:ext cx="1770698"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48" name="Text 46"/>
          <p:cNvSpPr/>
          <p:nvPr/>
        </p:nvSpPr>
        <p:spPr>
          <a:xfrm>
            <a:off x="11596211" y="4513302"/>
            <a:ext cx="2300407"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9</a:t>
            </a:r>
            <a:endParaRPr lang="en-US" sz="1250" dirty="0"/>
          </a:p>
        </p:txBody>
      </p:sp>
      <p:sp>
        <p:nvSpPr>
          <p:cNvPr id="49" name="Shape 47"/>
          <p:cNvSpPr/>
          <p:nvPr/>
        </p:nvSpPr>
        <p:spPr>
          <a:xfrm>
            <a:off x="572453" y="4875967"/>
            <a:ext cx="13485495" cy="467082"/>
          </a:xfrm>
          <a:prstGeom prst="rect">
            <a:avLst/>
          </a:prstGeom>
          <a:solidFill>
            <a:srgbClr val="000000">
              <a:alpha val="4000"/>
            </a:srgbClr>
          </a:solidFill>
          <a:ln/>
        </p:spPr>
        <p:txBody>
          <a:bodyPr/>
          <a:lstStyle/>
          <a:p>
            <a:endParaRPr lang="LID4096"/>
          </a:p>
        </p:txBody>
      </p:sp>
      <p:sp>
        <p:nvSpPr>
          <p:cNvPr id="50" name="Text 48"/>
          <p:cNvSpPr/>
          <p:nvPr/>
        </p:nvSpPr>
        <p:spPr>
          <a:xfrm>
            <a:off x="734139" y="4980384"/>
            <a:ext cx="1355169"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Marseille tile</a:t>
            </a:r>
            <a:endParaRPr lang="en-US" sz="1250" dirty="0"/>
          </a:p>
        </p:txBody>
      </p:sp>
      <p:sp>
        <p:nvSpPr>
          <p:cNvPr id="51" name="Text 49"/>
          <p:cNvSpPr/>
          <p:nvPr/>
        </p:nvSpPr>
        <p:spPr>
          <a:xfrm>
            <a:off x="2419588" y="4980384"/>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44</a:t>
            </a:r>
            <a:endParaRPr lang="en-US" sz="1250" dirty="0"/>
          </a:p>
        </p:txBody>
      </p:sp>
      <p:sp>
        <p:nvSpPr>
          <p:cNvPr id="52" name="Text 50"/>
          <p:cNvSpPr/>
          <p:nvPr/>
        </p:nvSpPr>
        <p:spPr>
          <a:xfrm>
            <a:off x="3768090" y="4980384"/>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KN</a:t>
            </a:r>
            <a:endParaRPr lang="en-US" sz="1250" dirty="0"/>
          </a:p>
        </p:txBody>
      </p:sp>
      <p:sp>
        <p:nvSpPr>
          <p:cNvPr id="53" name="Text 51"/>
          <p:cNvSpPr/>
          <p:nvPr/>
        </p:nvSpPr>
        <p:spPr>
          <a:xfrm>
            <a:off x="5116592" y="4980384"/>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54" name="Text 52"/>
          <p:cNvSpPr/>
          <p:nvPr/>
        </p:nvSpPr>
        <p:spPr>
          <a:xfrm>
            <a:off x="6465094" y="4980384"/>
            <a:ext cx="1018223"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55" name="Text 53"/>
          <p:cNvSpPr/>
          <p:nvPr/>
        </p:nvSpPr>
        <p:spPr>
          <a:xfrm>
            <a:off x="7813596" y="4980384"/>
            <a:ext cx="1351359"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56" name="Text 54"/>
          <p:cNvSpPr/>
          <p:nvPr/>
        </p:nvSpPr>
        <p:spPr>
          <a:xfrm>
            <a:off x="9495234" y="4980384"/>
            <a:ext cx="1770698"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57" name="Text 55"/>
          <p:cNvSpPr/>
          <p:nvPr/>
        </p:nvSpPr>
        <p:spPr>
          <a:xfrm>
            <a:off x="11596211" y="4980384"/>
            <a:ext cx="2300407"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a:t>
            </a:r>
            <a:endParaRPr lang="en-US" sz="1250" dirty="0"/>
          </a:p>
        </p:txBody>
      </p:sp>
      <p:sp>
        <p:nvSpPr>
          <p:cNvPr id="58" name="Text 56"/>
          <p:cNvSpPr/>
          <p:nvPr/>
        </p:nvSpPr>
        <p:spPr>
          <a:xfrm>
            <a:off x="564833" y="5532239"/>
            <a:ext cx="13500735" cy="258247"/>
          </a:xfrm>
          <a:prstGeom prst="rect">
            <a:avLst/>
          </a:prstGeom>
          <a:noFill/>
          <a:ln/>
        </p:spPr>
        <p:txBody>
          <a:bodyPr wrap="none" lIns="0" tIns="0" rIns="0" bIns="0" rtlCol="0" anchor="t"/>
          <a:lstStyle/>
          <a:p>
            <a:pPr marL="0" indent="0">
              <a:lnSpc>
                <a:spcPts val="2000"/>
              </a:lnSpc>
              <a:buNone/>
            </a:pPr>
            <a:endParaRPr lang="en-US" sz="1250" dirty="0"/>
          </a:p>
        </p:txBody>
      </p:sp>
      <p:sp>
        <p:nvSpPr>
          <p:cNvPr id="59" name="Shape 57"/>
          <p:cNvSpPr/>
          <p:nvPr/>
        </p:nvSpPr>
        <p:spPr>
          <a:xfrm>
            <a:off x="564833" y="5972056"/>
            <a:ext cx="13500735" cy="949404"/>
          </a:xfrm>
          <a:prstGeom prst="roundRect">
            <a:avLst>
              <a:gd name="adj" fmla="val 2550"/>
            </a:avLst>
          </a:prstGeom>
          <a:noFill/>
          <a:ln w="7620">
            <a:solidFill>
              <a:srgbClr val="000000">
                <a:alpha val="8000"/>
              </a:srgbClr>
            </a:solidFill>
            <a:prstDash val="solid"/>
          </a:ln>
        </p:spPr>
        <p:txBody>
          <a:bodyPr/>
          <a:lstStyle/>
          <a:p>
            <a:endParaRPr lang="LID4096"/>
          </a:p>
        </p:txBody>
      </p:sp>
      <p:sp>
        <p:nvSpPr>
          <p:cNvPr id="60" name="Shape 58"/>
          <p:cNvSpPr/>
          <p:nvPr/>
        </p:nvSpPr>
        <p:spPr>
          <a:xfrm>
            <a:off x="572453" y="5979676"/>
            <a:ext cx="13485495" cy="467082"/>
          </a:xfrm>
          <a:prstGeom prst="rect">
            <a:avLst/>
          </a:prstGeom>
          <a:solidFill>
            <a:srgbClr val="FFFFFF">
              <a:alpha val="4000"/>
            </a:srgbClr>
          </a:solidFill>
          <a:ln/>
        </p:spPr>
        <p:txBody>
          <a:bodyPr/>
          <a:lstStyle/>
          <a:p>
            <a:endParaRPr lang="LID4096"/>
          </a:p>
        </p:txBody>
      </p:sp>
      <p:sp>
        <p:nvSpPr>
          <p:cNvPr id="61" name="Text 59"/>
          <p:cNvSpPr/>
          <p:nvPr/>
        </p:nvSpPr>
        <p:spPr>
          <a:xfrm>
            <a:off x="734020" y="6084094"/>
            <a:ext cx="2549962" cy="258247"/>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62" name="Text 60"/>
          <p:cNvSpPr/>
          <p:nvPr/>
        </p:nvSpPr>
        <p:spPr>
          <a:xfrm>
            <a:off x="3614261" y="6084094"/>
            <a:ext cx="2547461"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Number per m2</a:t>
            </a:r>
            <a:endParaRPr lang="en-US" sz="1250" dirty="0"/>
          </a:p>
        </p:txBody>
      </p:sp>
      <p:sp>
        <p:nvSpPr>
          <p:cNvPr id="63" name="Text 61"/>
          <p:cNvSpPr/>
          <p:nvPr/>
        </p:nvSpPr>
        <p:spPr>
          <a:xfrm>
            <a:off x="6492002" y="6084094"/>
            <a:ext cx="254615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Each block</a:t>
            </a:r>
            <a:endParaRPr lang="en-US" sz="1250" dirty="0"/>
          </a:p>
        </p:txBody>
      </p:sp>
      <p:sp>
        <p:nvSpPr>
          <p:cNvPr id="64" name="Text 62"/>
          <p:cNvSpPr/>
          <p:nvPr/>
        </p:nvSpPr>
        <p:spPr>
          <a:xfrm>
            <a:off x="9368433" y="6084094"/>
            <a:ext cx="1827371"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Weight</a:t>
            </a:r>
            <a:endParaRPr lang="en-US" sz="1250" dirty="0"/>
          </a:p>
        </p:txBody>
      </p:sp>
      <p:sp>
        <p:nvSpPr>
          <p:cNvPr id="65" name="Text 63"/>
          <p:cNvSpPr/>
          <p:nvPr/>
        </p:nvSpPr>
        <p:spPr>
          <a:xfrm>
            <a:off x="11526083" y="6084094"/>
            <a:ext cx="2370534"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Unit</a:t>
            </a:r>
            <a:endParaRPr lang="en-US" sz="1250" dirty="0"/>
          </a:p>
        </p:txBody>
      </p:sp>
      <p:sp>
        <p:nvSpPr>
          <p:cNvPr id="66" name="Shape 64"/>
          <p:cNvSpPr/>
          <p:nvPr/>
        </p:nvSpPr>
        <p:spPr>
          <a:xfrm>
            <a:off x="572453" y="6446758"/>
            <a:ext cx="13485495" cy="467082"/>
          </a:xfrm>
          <a:prstGeom prst="rect">
            <a:avLst/>
          </a:prstGeom>
          <a:solidFill>
            <a:srgbClr val="000000">
              <a:alpha val="4000"/>
            </a:srgbClr>
          </a:solidFill>
          <a:ln/>
        </p:spPr>
        <p:txBody>
          <a:bodyPr/>
          <a:lstStyle/>
          <a:p>
            <a:endParaRPr lang="LID4096"/>
          </a:p>
        </p:txBody>
      </p:sp>
      <p:sp>
        <p:nvSpPr>
          <p:cNvPr id="67" name="Text 65"/>
          <p:cNvSpPr/>
          <p:nvPr/>
        </p:nvSpPr>
        <p:spPr>
          <a:xfrm>
            <a:off x="734020" y="6551176"/>
            <a:ext cx="2549962" cy="258247"/>
          </a:xfrm>
          <a:prstGeom prst="rect">
            <a:avLst/>
          </a:prstGeom>
          <a:noFill/>
          <a:ln/>
        </p:spPr>
        <p:txBody>
          <a:bodyPr wrap="none" lIns="0" tIns="0" rIns="0" bIns="0" rtlCol="0" anchor="t"/>
          <a:lstStyle/>
          <a:p>
            <a:pPr marL="0" indent="0" algn="ctr">
              <a:lnSpc>
                <a:spcPts val="2000"/>
              </a:lnSpc>
              <a:buNone/>
            </a:pPr>
            <a:r>
              <a:rPr lang="en-US" sz="1250" b="1" dirty="0">
                <a:solidFill>
                  <a:srgbClr val="4C4C4D"/>
                </a:solidFill>
                <a:latin typeface="Heebo" pitchFamily="34" charset="0"/>
                <a:ea typeface="Heebo" pitchFamily="34" charset="-122"/>
                <a:cs typeface="Heebo" pitchFamily="34" charset="-120"/>
              </a:rPr>
              <a:t>Marseille tile</a:t>
            </a:r>
            <a:endParaRPr lang="en-US" sz="1250" dirty="0"/>
          </a:p>
        </p:txBody>
      </p:sp>
      <p:sp>
        <p:nvSpPr>
          <p:cNvPr id="68" name="Text 66"/>
          <p:cNvSpPr/>
          <p:nvPr/>
        </p:nvSpPr>
        <p:spPr>
          <a:xfrm>
            <a:off x="3614261" y="6551176"/>
            <a:ext cx="2547461"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13</a:t>
            </a:r>
            <a:endParaRPr lang="en-US" sz="1250" dirty="0"/>
          </a:p>
        </p:txBody>
      </p:sp>
      <p:sp>
        <p:nvSpPr>
          <p:cNvPr id="69" name="Text 67"/>
          <p:cNvSpPr/>
          <p:nvPr/>
        </p:nvSpPr>
        <p:spPr>
          <a:xfrm>
            <a:off x="6492002" y="6551176"/>
            <a:ext cx="2546152"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3.4</a:t>
            </a:r>
            <a:endParaRPr lang="en-US" sz="1250" dirty="0"/>
          </a:p>
        </p:txBody>
      </p:sp>
      <p:sp>
        <p:nvSpPr>
          <p:cNvPr id="70" name="Text 68"/>
          <p:cNvSpPr/>
          <p:nvPr/>
        </p:nvSpPr>
        <p:spPr>
          <a:xfrm>
            <a:off x="9368433" y="6551176"/>
            <a:ext cx="1827371"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44.2</a:t>
            </a:r>
            <a:endParaRPr lang="en-US" sz="1250" dirty="0"/>
          </a:p>
        </p:txBody>
      </p:sp>
      <p:sp>
        <p:nvSpPr>
          <p:cNvPr id="71" name="Text 69"/>
          <p:cNvSpPr/>
          <p:nvPr/>
        </p:nvSpPr>
        <p:spPr>
          <a:xfrm>
            <a:off x="11526083" y="6551176"/>
            <a:ext cx="2370534" cy="258247"/>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KN</a:t>
            </a:r>
            <a:endParaRPr lang="en-US" sz="1250" dirty="0"/>
          </a:p>
        </p:txBody>
      </p:sp>
      <p:sp>
        <p:nvSpPr>
          <p:cNvPr id="72" name="Text 70"/>
          <p:cNvSpPr/>
          <p:nvPr/>
        </p:nvSpPr>
        <p:spPr>
          <a:xfrm>
            <a:off x="564833" y="7103031"/>
            <a:ext cx="13500735" cy="258247"/>
          </a:xfrm>
          <a:prstGeom prst="rect">
            <a:avLst/>
          </a:prstGeom>
          <a:noFill/>
          <a:ln/>
        </p:spPr>
        <p:txBody>
          <a:bodyPr wrap="none" lIns="0" tIns="0" rIns="0" bIns="0" rtlCol="0" anchor="t"/>
          <a:lstStyle/>
          <a:p>
            <a:pPr marL="0" indent="0">
              <a:lnSpc>
                <a:spcPts val="2000"/>
              </a:lnSpc>
              <a:buNone/>
            </a:pPr>
            <a:endParaRPr lang="en-US" sz="1250" dirty="0"/>
          </a:p>
        </p:txBody>
      </p:sp>
      <p:sp>
        <p:nvSpPr>
          <p:cNvPr id="73" name="Text 71"/>
          <p:cNvSpPr/>
          <p:nvPr/>
        </p:nvSpPr>
        <p:spPr>
          <a:xfrm>
            <a:off x="564833" y="7542848"/>
            <a:ext cx="13500735" cy="258247"/>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793790" y="1386840"/>
            <a:ext cx="13042821" cy="1966198"/>
          </a:xfrm>
          <a:prstGeom prst="roundRect">
            <a:avLst>
              <a:gd name="adj" fmla="val 1730"/>
            </a:avLst>
          </a:prstGeom>
          <a:noFill/>
          <a:ln w="7620">
            <a:solidFill>
              <a:srgbClr val="000000">
                <a:alpha val="8000"/>
              </a:srgbClr>
            </a:solidFill>
            <a:prstDash val="solid"/>
          </a:ln>
        </p:spPr>
        <p:txBody>
          <a:bodyPr/>
          <a:lstStyle/>
          <a:p>
            <a:endParaRPr lang="LID4096"/>
          </a:p>
        </p:txBody>
      </p:sp>
      <p:sp>
        <p:nvSpPr>
          <p:cNvPr id="3" name="Shape 1"/>
          <p:cNvSpPr/>
          <p:nvPr/>
        </p:nvSpPr>
        <p:spPr>
          <a:xfrm>
            <a:off x="801410" y="1394460"/>
            <a:ext cx="13026271" cy="650319"/>
          </a:xfrm>
          <a:prstGeom prst="rect">
            <a:avLst/>
          </a:prstGeom>
          <a:solidFill>
            <a:srgbClr val="FFFFFF">
              <a:alpha val="4000"/>
            </a:srgbClr>
          </a:solidFill>
          <a:ln/>
        </p:spPr>
        <p:txBody>
          <a:bodyPr/>
          <a:lstStyle/>
          <a:p>
            <a:endParaRPr lang="LID4096"/>
          </a:p>
        </p:txBody>
      </p:sp>
      <p:sp>
        <p:nvSpPr>
          <p:cNvPr id="4" name="Text 2"/>
          <p:cNvSpPr/>
          <p:nvPr/>
        </p:nvSpPr>
        <p:spPr>
          <a:xfrm>
            <a:off x="1029653" y="1538168"/>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Length of Main Timber</a:t>
            </a:r>
            <a:endParaRPr lang="en-US" sz="1750" dirty="0"/>
          </a:p>
        </p:txBody>
      </p:sp>
      <p:sp>
        <p:nvSpPr>
          <p:cNvPr id="5" name="Text 3"/>
          <p:cNvSpPr/>
          <p:nvPr/>
        </p:nvSpPr>
        <p:spPr>
          <a:xfrm>
            <a:off x="5375077" y="1538168"/>
            <a:ext cx="388036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9</a:t>
            </a:r>
            <a:endParaRPr lang="en-US" sz="1750" dirty="0"/>
          </a:p>
        </p:txBody>
      </p:sp>
      <p:sp>
        <p:nvSpPr>
          <p:cNvPr id="6" name="Text 4"/>
          <p:cNvSpPr/>
          <p:nvPr/>
        </p:nvSpPr>
        <p:spPr>
          <a:xfrm>
            <a:off x="9716691" y="1538168"/>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m</a:t>
            </a:r>
            <a:endParaRPr lang="en-US" sz="1750" dirty="0"/>
          </a:p>
        </p:txBody>
      </p:sp>
      <p:sp>
        <p:nvSpPr>
          <p:cNvPr id="7" name="Shape 5"/>
          <p:cNvSpPr/>
          <p:nvPr/>
        </p:nvSpPr>
        <p:spPr>
          <a:xfrm>
            <a:off x="801410" y="2044779"/>
            <a:ext cx="13026271" cy="650319"/>
          </a:xfrm>
          <a:prstGeom prst="rect">
            <a:avLst/>
          </a:prstGeom>
          <a:solidFill>
            <a:srgbClr val="000000">
              <a:alpha val="4000"/>
            </a:srgbClr>
          </a:solidFill>
          <a:ln/>
        </p:spPr>
        <p:txBody>
          <a:bodyPr/>
          <a:lstStyle/>
          <a:p>
            <a:endParaRPr lang="LID4096"/>
          </a:p>
        </p:txBody>
      </p:sp>
      <p:sp>
        <p:nvSpPr>
          <p:cNvPr id="8" name="Text 6"/>
          <p:cNvSpPr/>
          <p:nvPr/>
        </p:nvSpPr>
        <p:spPr>
          <a:xfrm>
            <a:off x="1029653" y="2188488"/>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Timber span</a:t>
            </a:r>
            <a:endParaRPr lang="en-US" sz="1750" dirty="0"/>
          </a:p>
        </p:txBody>
      </p:sp>
      <p:sp>
        <p:nvSpPr>
          <p:cNvPr id="9" name="Text 7"/>
          <p:cNvSpPr/>
          <p:nvPr/>
        </p:nvSpPr>
        <p:spPr>
          <a:xfrm>
            <a:off x="5375077" y="2188488"/>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0.5</a:t>
            </a:r>
            <a:endParaRPr lang="en-US" sz="1750" dirty="0"/>
          </a:p>
        </p:txBody>
      </p:sp>
      <p:sp>
        <p:nvSpPr>
          <p:cNvPr id="10" name="Text 8"/>
          <p:cNvSpPr/>
          <p:nvPr/>
        </p:nvSpPr>
        <p:spPr>
          <a:xfrm>
            <a:off x="9716691" y="2188488"/>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m</a:t>
            </a:r>
            <a:endParaRPr lang="en-US" sz="1750" dirty="0"/>
          </a:p>
        </p:txBody>
      </p:sp>
      <p:sp>
        <p:nvSpPr>
          <p:cNvPr id="11" name="Shape 9"/>
          <p:cNvSpPr/>
          <p:nvPr/>
        </p:nvSpPr>
        <p:spPr>
          <a:xfrm>
            <a:off x="801410" y="2695099"/>
            <a:ext cx="13026271" cy="650319"/>
          </a:xfrm>
          <a:prstGeom prst="rect">
            <a:avLst/>
          </a:prstGeom>
          <a:solidFill>
            <a:srgbClr val="FFFFFF">
              <a:alpha val="4000"/>
            </a:srgbClr>
          </a:solidFill>
          <a:ln/>
        </p:spPr>
        <p:txBody>
          <a:bodyPr/>
          <a:lstStyle/>
          <a:p>
            <a:endParaRPr lang="LID4096"/>
          </a:p>
        </p:txBody>
      </p:sp>
      <p:sp>
        <p:nvSpPr>
          <p:cNvPr id="12" name="Text 10"/>
          <p:cNvSpPr/>
          <p:nvPr/>
        </p:nvSpPr>
        <p:spPr>
          <a:xfrm>
            <a:off x="1029653" y="2838807"/>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θ</a:t>
            </a:r>
            <a:endParaRPr lang="en-US" sz="1750" dirty="0"/>
          </a:p>
        </p:txBody>
      </p:sp>
      <p:sp>
        <p:nvSpPr>
          <p:cNvPr id="13" name="Text 11"/>
          <p:cNvSpPr/>
          <p:nvPr/>
        </p:nvSpPr>
        <p:spPr>
          <a:xfrm>
            <a:off x="5375077" y="2838807"/>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30</a:t>
            </a:r>
            <a:endParaRPr lang="en-US" sz="1750" dirty="0"/>
          </a:p>
        </p:txBody>
      </p:sp>
      <p:sp>
        <p:nvSpPr>
          <p:cNvPr id="14" name="Text 12"/>
          <p:cNvSpPr/>
          <p:nvPr/>
        </p:nvSpPr>
        <p:spPr>
          <a:xfrm>
            <a:off x="9716691" y="2838807"/>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Degree</a:t>
            </a:r>
            <a:endParaRPr lang="en-US" sz="1750" dirty="0"/>
          </a:p>
        </p:txBody>
      </p:sp>
      <p:sp>
        <p:nvSpPr>
          <p:cNvPr id="15" name="Text 13"/>
          <p:cNvSpPr/>
          <p:nvPr/>
        </p:nvSpPr>
        <p:spPr>
          <a:xfrm>
            <a:off x="793790" y="360818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6" name="Shape 14"/>
          <p:cNvSpPr/>
          <p:nvPr/>
        </p:nvSpPr>
        <p:spPr>
          <a:xfrm>
            <a:off x="793790" y="4226243"/>
            <a:ext cx="13042821" cy="2616518"/>
          </a:xfrm>
          <a:prstGeom prst="roundRect">
            <a:avLst>
              <a:gd name="adj" fmla="val 1300"/>
            </a:avLst>
          </a:prstGeom>
          <a:noFill/>
          <a:ln w="7620">
            <a:solidFill>
              <a:srgbClr val="000000">
                <a:alpha val="8000"/>
              </a:srgbClr>
            </a:solidFill>
            <a:prstDash val="solid"/>
          </a:ln>
        </p:spPr>
        <p:txBody>
          <a:bodyPr/>
          <a:lstStyle/>
          <a:p>
            <a:endParaRPr lang="LID4096"/>
          </a:p>
        </p:txBody>
      </p:sp>
      <p:sp>
        <p:nvSpPr>
          <p:cNvPr id="17" name="Shape 15"/>
          <p:cNvSpPr/>
          <p:nvPr/>
        </p:nvSpPr>
        <p:spPr>
          <a:xfrm>
            <a:off x="801410" y="4233863"/>
            <a:ext cx="13026271" cy="650319"/>
          </a:xfrm>
          <a:prstGeom prst="rect">
            <a:avLst/>
          </a:prstGeom>
          <a:solidFill>
            <a:srgbClr val="FFFFFF">
              <a:alpha val="4000"/>
            </a:srgbClr>
          </a:solidFill>
          <a:ln/>
        </p:spPr>
        <p:txBody>
          <a:bodyPr/>
          <a:lstStyle/>
          <a:p>
            <a:endParaRPr lang="LID4096"/>
          </a:p>
        </p:txBody>
      </p:sp>
      <p:sp>
        <p:nvSpPr>
          <p:cNvPr id="18" name="Text 16"/>
          <p:cNvSpPr/>
          <p:nvPr/>
        </p:nvSpPr>
        <p:spPr>
          <a:xfrm>
            <a:off x="1029653" y="4377571"/>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W1</a:t>
            </a:r>
            <a:endParaRPr lang="en-US" sz="1750" dirty="0"/>
          </a:p>
        </p:txBody>
      </p:sp>
      <p:sp>
        <p:nvSpPr>
          <p:cNvPr id="19" name="Text 17"/>
          <p:cNvSpPr/>
          <p:nvPr/>
        </p:nvSpPr>
        <p:spPr>
          <a:xfrm>
            <a:off x="5375077" y="4377571"/>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0.079</a:t>
            </a:r>
            <a:endParaRPr lang="en-US" sz="1750" dirty="0"/>
          </a:p>
        </p:txBody>
      </p:sp>
      <p:sp>
        <p:nvSpPr>
          <p:cNvPr id="20" name="Text 18"/>
          <p:cNvSpPr/>
          <p:nvPr/>
        </p:nvSpPr>
        <p:spPr>
          <a:xfrm>
            <a:off x="9716691" y="4377571"/>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KN/m2</a:t>
            </a:r>
            <a:endParaRPr lang="en-US" sz="1750" dirty="0"/>
          </a:p>
        </p:txBody>
      </p:sp>
      <p:sp>
        <p:nvSpPr>
          <p:cNvPr id="21" name="Shape 19"/>
          <p:cNvSpPr/>
          <p:nvPr/>
        </p:nvSpPr>
        <p:spPr>
          <a:xfrm>
            <a:off x="801410" y="4884182"/>
            <a:ext cx="13026271" cy="650319"/>
          </a:xfrm>
          <a:prstGeom prst="rect">
            <a:avLst/>
          </a:prstGeom>
          <a:solidFill>
            <a:srgbClr val="000000">
              <a:alpha val="4000"/>
            </a:srgbClr>
          </a:solidFill>
          <a:ln/>
        </p:spPr>
        <p:txBody>
          <a:bodyPr/>
          <a:lstStyle/>
          <a:p>
            <a:endParaRPr lang="LID4096"/>
          </a:p>
        </p:txBody>
      </p:sp>
      <p:sp>
        <p:nvSpPr>
          <p:cNvPr id="22" name="Text 20"/>
          <p:cNvSpPr/>
          <p:nvPr/>
        </p:nvSpPr>
        <p:spPr>
          <a:xfrm>
            <a:off x="1029653" y="5027890"/>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W2</a:t>
            </a:r>
            <a:endParaRPr lang="en-US" sz="1750" dirty="0"/>
          </a:p>
        </p:txBody>
      </p:sp>
      <p:sp>
        <p:nvSpPr>
          <p:cNvPr id="23" name="Text 21"/>
          <p:cNvSpPr/>
          <p:nvPr/>
        </p:nvSpPr>
        <p:spPr>
          <a:xfrm>
            <a:off x="5375077" y="5027890"/>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0.09</a:t>
            </a:r>
            <a:endParaRPr lang="en-US" sz="1750" dirty="0"/>
          </a:p>
        </p:txBody>
      </p:sp>
      <p:sp>
        <p:nvSpPr>
          <p:cNvPr id="24" name="Text 22"/>
          <p:cNvSpPr/>
          <p:nvPr/>
        </p:nvSpPr>
        <p:spPr>
          <a:xfrm>
            <a:off x="9716691" y="5027890"/>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KN/m2</a:t>
            </a:r>
            <a:endParaRPr lang="en-US" sz="1750" dirty="0"/>
          </a:p>
        </p:txBody>
      </p:sp>
      <p:sp>
        <p:nvSpPr>
          <p:cNvPr id="25" name="Shape 23"/>
          <p:cNvSpPr/>
          <p:nvPr/>
        </p:nvSpPr>
        <p:spPr>
          <a:xfrm>
            <a:off x="801410" y="5534501"/>
            <a:ext cx="13026271" cy="650319"/>
          </a:xfrm>
          <a:prstGeom prst="rect">
            <a:avLst/>
          </a:prstGeom>
          <a:solidFill>
            <a:srgbClr val="FFFFFF">
              <a:alpha val="4000"/>
            </a:srgbClr>
          </a:solidFill>
          <a:ln/>
        </p:spPr>
        <p:txBody>
          <a:bodyPr/>
          <a:lstStyle/>
          <a:p>
            <a:endParaRPr lang="LID4096"/>
          </a:p>
        </p:txBody>
      </p:sp>
      <p:sp>
        <p:nvSpPr>
          <p:cNvPr id="26" name="Text 24"/>
          <p:cNvSpPr/>
          <p:nvPr/>
        </p:nvSpPr>
        <p:spPr>
          <a:xfrm>
            <a:off x="1029653" y="5678210"/>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W3</a:t>
            </a:r>
            <a:endParaRPr lang="en-US" sz="1750" dirty="0"/>
          </a:p>
        </p:txBody>
      </p:sp>
      <p:sp>
        <p:nvSpPr>
          <p:cNvPr id="27" name="Text 25"/>
          <p:cNvSpPr/>
          <p:nvPr/>
        </p:nvSpPr>
        <p:spPr>
          <a:xfrm>
            <a:off x="5375077" y="5678210"/>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0.450560652</a:t>
            </a:r>
            <a:endParaRPr lang="en-US" sz="1750" dirty="0"/>
          </a:p>
        </p:txBody>
      </p:sp>
      <p:sp>
        <p:nvSpPr>
          <p:cNvPr id="28" name="Text 26"/>
          <p:cNvSpPr/>
          <p:nvPr/>
        </p:nvSpPr>
        <p:spPr>
          <a:xfrm>
            <a:off x="9716691" y="5678210"/>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KN/m2</a:t>
            </a:r>
            <a:endParaRPr lang="en-US" sz="1750" dirty="0"/>
          </a:p>
        </p:txBody>
      </p:sp>
      <p:sp>
        <p:nvSpPr>
          <p:cNvPr id="29" name="Shape 27"/>
          <p:cNvSpPr/>
          <p:nvPr/>
        </p:nvSpPr>
        <p:spPr>
          <a:xfrm>
            <a:off x="801410" y="6184821"/>
            <a:ext cx="13026271" cy="650319"/>
          </a:xfrm>
          <a:prstGeom prst="rect">
            <a:avLst/>
          </a:prstGeom>
          <a:solidFill>
            <a:srgbClr val="000000">
              <a:alpha val="4000"/>
            </a:srgbClr>
          </a:solidFill>
          <a:ln/>
        </p:spPr>
        <p:txBody>
          <a:bodyPr/>
          <a:lstStyle/>
          <a:p>
            <a:endParaRPr lang="LID4096"/>
          </a:p>
        </p:txBody>
      </p:sp>
      <p:sp>
        <p:nvSpPr>
          <p:cNvPr id="30" name="Text 28"/>
          <p:cNvSpPr/>
          <p:nvPr/>
        </p:nvSpPr>
        <p:spPr>
          <a:xfrm>
            <a:off x="1029653" y="6328529"/>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W total</a:t>
            </a:r>
            <a:endParaRPr lang="en-US" sz="1750" dirty="0"/>
          </a:p>
        </p:txBody>
      </p:sp>
      <p:sp>
        <p:nvSpPr>
          <p:cNvPr id="31" name="Text 29"/>
          <p:cNvSpPr/>
          <p:nvPr/>
        </p:nvSpPr>
        <p:spPr>
          <a:xfrm>
            <a:off x="5375077" y="6328529"/>
            <a:ext cx="388036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0.62</a:t>
            </a:r>
            <a:endParaRPr lang="en-US" sz="1750" dirty="0"/>
          </a:p>
        </p:txBody>
      </p:sp>
      <p:sp>
        <p:nvSpPr>
          <p:cNvPr id="32" name="Text 30"/>
          <p:cNvSpPr/>
          <p:nvPr/>
        </p:nvSpPr>
        <p:spPr>
          <a:xfrm>
            <a:off x="9716691" y="6328529"/>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KN/m2</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77954" y="611267"/>
            <a:ext cx="5557480" cy="694730"/>
          </a:xfrm>
          <a:prstGeom prst="rect">
            <a:avLst/>
          </a:prstGeom>
          <a:noFill/>
          <a:ln/>
        </p:spPr>
        <p:txBody>
          <a:bodyPr wrap="none" lIns="0" tIns="0" rIns="0" bIns="0" rtlCol="0" anchor="t"/>
          <a:lstStyle/>
          <a:p>
            <a:pPr marL="0" indent="0">
              <a:lnSpc>
                <a:spcPts val="5450"/>
              </a:lnSpc>
              <a:buNone/>
            </a:pPr>
            <a:r>
              <a:rPr lang="en-US" sz="4350" dirty="0">
                <a:solidFill>
                  <a:srgbClr val="152D47"/>
                </a:solidFill>
                <a:latin typeface="Crimson Pro Semi Bold" pitchFamily="34" charset="0"/>
                <a:ea typeface="Crimson Pro Semi Bold" pitchFamily="34" charset="-122"/>
                <a:cs typeface="Crimson Pro Semi Bold" pitchFamily="34" charset="-120"/>
              </a:rPr>
              <a:t>Ftool Results</a:t>
            </a:r>
            <a:endParaRPr lang="en-US" sz="4350" dirty="0"/>
          </a:p>
        </p:txBody>
      </p:sp>
      <p:pic>
        <p:nvPicPr>
          <p:cNvPr id="3" name="Image 0" descr="preencoded.png"/>
          <p:cNvPicPr>
            <a:picLocks noChangeAspect="1"/>
          </p:cNvPicPr>
          <p:nvPr/>
        </p:nvPicPr>
        <p:blipFill>
          <a:blip r:embed="rId3"/>
          <a:stretch>
            <a:fillRect/>
          </a:stretch>
        </p:blipFill>
        <p:spPr>
          <a:xfrm>
            <a:off x="840462" y="1889403"/>
            <a:ext cx="6142315" cy="3118128"/>
          </a:xfrm>
          <a:prstGeom prst="rect">
            <a:avLst/>
          </a:prstGeom>
        </p:spPr>
      </p:pic>
      <p:sp>
        <p:nvSpPr>
          <p:cNvPr id="4" name="Text 1"/>
          <p:cNvSpPr/>
          <p:nvPr/>
        </p:nvSpPr>
        <p:spPr>
          <a:xfrm>
            <a:off x="777954" y="5257562"/>
            <a:ext cx="6267450" cy="355640"/>
          </a:xfrm>
          <a:prstGeom prst="rect">
            <a:avLst/>
          </a:prstGeom>
          <a:noFill/>
          <a:ln/>
        </p:spPr>
        <p:txBody>
          <a:bodyPr wrap="none" lIns="0" tIns="0" rIns="0" bIns="0" rtlCol="0" anchor="t"/>
          <a:lstStyle/>
          <a:p>
            <a:pPr marL="0" indent="0">
              <a:lnSpc>
                <a:spcPts val="2800"/>
              </a:lnSpc>
              <a:buNone/>
            </a:pPr>
            <a:endParaRPr lang="en-US" sz="1750" dirty="0"/>
          </a:p>
        </p:txBody>
      </p:sp>
      <p:pic>
        <p:nvPicPr>
          <p:cNvPr id="5" name="Image 1" descr="preencoded.png"/>
          <p:cNvPicPr>
            <a:picLocks noChangeAspect="1"/>
          </p:cNvPicPr>
          <p:nvPr/>
        </p:nvPicPr>
        <p:blipFill>
          <a:blip r:embed="rId4"/>
          <a:stretch>
            <a:fillRect/>
          </a:stretch>
        </p:blipFill>
        <p:spPr>
          <a:xfrm>
            <a:off x="7657743" y="1889403"/>
            <a:ext cx="6139577" cy="3318034"/>
          </a:xfrm>
          <a:prstGeom prst="rect">
            <a:avLst/>
          </a:prstGeom>
        </p:spPr>
      </p:pic>
      <p:sp>
        <p:nvSpPr>
          <p:cNvPr id="6" name="Text 2"/>
          <p:cNvSpPr/>
          <p:nvPr/>
        </p:nvSpPr>
        <p:spPr>
          <a:xfrm>
            <a:off x="777954" y="6063258"/>
            <a:ext cx="13074491" cy="355640"/>
          </a:xfrm>
          <a:prstGeom prst="rect">
            <a:avLst/>
          </a:prstGeom>
          <a:noFill/>
          <a:ln/>
        </p:spPr>
        <p:txBody>
          <a:bodyPr wrap="none" lIns="0" tIns="0" rIns="0" bIns="0" rtlCol="0" anchor="t"/>
          <a:lstStyle/>
          <a:p>
            <a:pPr marL="0" indent="0">
              <a:lnSpc>
                <a:spcPts val="2800"/>
              </a:lnSpc>
              <a:buNone/>
            </a:pPr>
            <a:endParaRPr lang="en-US" sz="1750" dirty="0"/>
          </a:p>
        </p:txBody>
      </p:sp>
      <p:sp>
        <p:nvSpPr>
          <p:cNvPr id="7" name="Text 3"/>
          <p:cNvSpPr/>
          <p:nvPr/>
        </p:nvSpPr>
        <p:spPr>
          <a:xfrm>
            <a:off x="777954" y="6668929"/>
            <a:ext cx="13074491" cy="355640"/>
          </a:xfrm>
          <a:prstGeom prst="rect">
            <a:avLst/>
          </a:prstGeom>
          <a:noFill/>
          <a:ln/>
        </p:spPr>
        <p:txBody>
          <a:bodyPr wrap="none" lIns="0" tIns="0" rIns="0" bIns="0" rtlCol="0" anchor="t"/>
          <a:lstStyle/>
          <a:p>
            <a:pPr marL="0" indent="0">
              <a:lnSpc>
                <a:spcPts val="2800"/>
              </a:lnSpc>
              <a:buNone/>
            </a:pPr>
            <a:endParaRPr lang="en-US" sz="1750" dirty="0"/>
          </a:p>
        </p:txBody>
      </p:sp>
      <p:sp>
        <p:nvSpPr>
          <p:cNvPr id="8" name="Text 4"/>
          <p:cNvSpPr/>
          <p:nvPr/>
        </p:nvSpPr>
        <p:spPr>
          <a:xfrm>
            <a:off x="777954" y="7274600"/>
            <a:ext cx="13074491" cy="355640"/>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3705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Ftool Results</a:t>
            </a:r>
            <a:endParaRPr lang="en-US" sz="4450" dirty="0"/>
          </a:p>
        </p:txBody>
      </p:sp>
      <p:pic>
        <p:nvPicPr>
          <p:cNvPr id="3" name="Image 0" descr="preencoded.png"/>
          <p:cNvPicPr>
            <a:picLocks noChangeAspect="1"/>
          </p:cNvPicPr>
          <p:nvPr/>
        </p:nvPicPr>
        <p:blipFill>
          <a:blip r:embed="rId3"/>
          <a:stretch>
            <a:fillRect/>
          </a:stretch>
        </p:blipFill>
        <p:spPr>
          <a:xfrm>
            <a:off x="793790" y="3441144"/>
            <a:ext cx="6244709" cy="1496973"/>
          </a:xfrm>
          <a:prstGeom prst="rect">
            <a:avLst/>
          </a:prstGeom>
        </p:spPr>
      </p:pic>
      <p:pic>
        <p:nvPicPr>
          <p:cNvPr id="4" name="Image 1" descr="preencoded.png"/>
          <p:cNvPicPr>
            <a:picLocks noChangeAspect="1"/>
          </p:cNvPicPr>
          <p:nvPr/>
        </p:nvPicPr>
        <p:blipFill>
          <a:blip r:embed="rId4"/>
          <a:stretch>
            <a:fillRect/>
          </a:stretch>
        </p:blipFill>
        <p:spPr>
          <a:xfrm>
            <a:off x="7599521" y="3441144"/>
            <a:ext cx="6244709" cy="23961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7743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Ftool Results</a:t>
            </a:r>
            <a:endParaRPr lang="en-US" sz="4450" dirty="0"/>
          </a:p>
        </p:txBody>
      </p:sp>
      <p:pic>
        <p:nvPicPr>
          <p:cNvPr id="3" name="Image 0" descr="preencoded.png"/>
          <p:cNvPicPr>
            <a:picLocks noChangeAspect="1"/>
          </p:cNvPicPr>
          <p:nvPr/>
        </p:nvPicPr>
        <p:blipFill>
          <a:blip r:embed="rId3"/>
          <a:stretch>
            <a:fillRect/>
          </a:stretch>
        </p:blipFill>
        <p:spPr>
          <a:xfrm>
            <a:off x="2173010" y="2685812"/>
            <a:ext cx="5486876" cy="3402330"/>
          </a:xfrm>
          <a:prstGeom prst="rect">
            <a:avLst/>
          </a:prstGeom>
        </p:spPr>
      </p:pic>
      <p:pic>
        <p:nvPicPr>
          <p:cNvPr id="4" name="Image 1" descr="preencoded.png"/>
          <p:cNvPicPr>
            <a:picLocks noChangeAspect="1"/>
          </p:cNvPicPr>
          <p:nvPr/>
        </p:nvPicPr>
        <p:blipFill>
          <a:blip r:embed="rId4"/>
          <a:stretch>
            <a:fillRect/>
          </a:stretch>
        </p:blipFill>
        <p:spPr>
          <a:xfrm>
            <a:off x="7841337" y="2685812"/>
            <a:ext cx="4616053" cy="3402330"/>
          </a:xfrm>
          <a:prstGeom prst="rect">
            <a:avLst/>
          </a:prstGeom>
        </p:spPr>
      </p:pic>
      <p:sp>
        <p:nvSpPr>
          <p:cNvPr id="5" name="Text 1"/>
          <p:cNvSpPr/>
          <p:nvPr/>
        </p:nvSpPr>
        <p:spPr>
          <a:xfrm>
            <a:off x="793790" y="648926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68893" y="677823"/>
            <a:ext cx="4173736" cy="358378"/>
          </a:xfrm>
          <a:prstGeom prst="rect">
            <a:avLst/>
          </a:prstGeom>
          <a:noFill/>
          <a:ln/>
        </p:spPr>
        <p:txBody>
          <a:bodyPr wrap="none" lIns="0" tIns="0" rIns="0" bIns="0" rtlCol="0" anchor="t"/>
          <a:lstStyle/>
          <a:p>
            <a:pPr marL="0" indent="0">
              <a:lnSpc>
                <a:spcPts val="2800"/>
              </a:lnSpc>
              <a:buNone/>
            </a:pPr>
            <a:r>
              <a:rPr lang="en-US" sz="2250" b="1" dirty="0">
                <a:solidFill>
                  <a:srgbClr val="152D47"/>
                </a:solidFill>
                <a:latin typeface="Crimson Pro Semi Bold" pitchFamily="34" charset="0"/>
                <a:ea typeface="Crimson Pro Semi Bold" pitchFamily="34" charset="-122"/>
                <a:cs typeface="Crimson Pro Semi Bold" pitchFamily="34" charset="-120"/>
              </a:rPr>
              <a:t>Material Modeling &amp; Assumptions</a:t>
            </a:r>
            <a:endParaRPr lang="en-US" sz="2250" dirty="0"/>
          </a:p>
        </p:txBody>
      </p:sp>
      <p:sp>
        <p:nvSpPr>
          <p:cNvPr id="3" name="Text 1"/>
          <p:cNvSpPr/>
          <p:nvPr/>
        </p:nvSpPr>
        <p:spPr>
          <a:xfrm>
            <a:off x="668893" y="1318022"/>
            <a:ext cx="6413182" cy="611505"/>
          </a:xfrm>
          <a:prstGeom prst="rect">
            <a:avLst/>
          </a:prstGeom>
          <a:noFill/>
          <a:ln/>
        </p:spPr>
        <p:txBody>
          <a:bodyPr wrap="square" lIns="0" tIns="0" rIns="0" bIns="0" rtlCol="0" anchor="t"/>
          <a:lstStyle/>
          <a:p>
            <a:pPr marL="342900"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Nonlinear Behavior:</a:t>
            </a:r>
            <a:r>
              <a:rPr lang="en-US" sz="1500" dirty="0">
                <a:solidFill>
                  <a:srgbClr val="4C4C4D"/>
                </a:solidFill>
                <a:latin typeface="Heebo" pitchFamily="34" charset="0"/>
                <a:ea typeface="Heebo" pitchFamily="34" charset="-122"/>
                <a:cs typeface="Heebo" pitchFamily="34" charset="-120"/>
              </a:rPr>
              <a:t> The </a:t>
            </a:r>
            <a:r>
              <a:rPr lang="en-US" sz="1500" b="1" dirty="0">
                <a:solidFill>
                  <a:srgbClr val="4C4C4D"/>
                </a:solidFill>
                <a:latin typeface="Heebo" pitchFamily="34" charset="0"/>
                <a:ea typeface="Heebo" pitchFamily="34" charset="-122"/>
                <a:cs typeface="Heebo" pitchFamily="34" charset="-120"/>
              </a:rPr>
              <a:t>Drucker-Prager Concrete</a:t>
            </a:r>
            <a:r>
              <a:rPr lang="en-US" sz="1500" dirty="0">
                <a:solidFill>
                  <a:srgbClr val="4C4C4D"/>
                </a:solidFill>
                <a:latin typeface="Heebo" pitchFamily="34" charset="0"/>
                <a:ea typeface="Heebo" pitchFamily="34" charset="-122"/>
                <a:cs typeface="Heebo" pitchFamily="34" charset="-120"/>
              </a:rPr>
              <a:t> model is used for both stone/brick masonry and infill.</a:t>
            </a:r>
            <a:endParaRPr lang="en-US" sz="1500" dirty="0"/>
          </a:p>
        </p:txBody>
      </p:sp>
      <p:sp>
        <p:nvSpPr>
          <p:cNvPr id="4" name="Text 2"/>
          <p:cNvSpPr/>
          <p:nvPr/>
        </p:nvSpPr>
        <p:spPr>
          <a:xfrm>
            <a:off x="668893" y="1996321"/>
            <a:ext cx="6413182" cy="305753"/>
          </a:xfrm>
          <a:prstGeom prst="rect">
            <a:avLst/>
          </a:prstGeom>
          <a:noFill/>
          <a:ln/>
        </p:spPr>
        <p:txBody>
          <a:bodyPr wrap="none" lIns="0" tIns="0" rIns="0" bIns="0" rtlCol="0" anchor="t"/>
          <a:lstStyle/>
          <a:p>
            <a:pPr marL="342900"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Material Properties:</a:t>
            </a:r>
            <a:r>
              <a:rPr lang="en-US" sz="1500" dirty="0">
                <a:solidFill>
                  <a:srgbClr val="4C4C4D"/>
                </a:solidFill>
                <a:latin typeface="Heebo" pitchFamily="34" charset="0"/>
                <a:ea typeface="Heebo" pitchFamily="34" charset="-122"/>
                <a:cs typeface="Heebo" pitchFamily="34" charset="-120"/>
              </a:rPr>
              <a:t> Based on </a:t>
            </a:r>
            <a:r>
              <a:rPr lang="en-US" sz="1500" b="1" dirty="0">
                <a:solidFill>
                  <a:srgbClr val="4C4C4D"/>
                </a:solidFill>
                <a:latin typeface="Heebo" pitchFamily="34" charset="0"/>
                <a:ea typeface="Heebo" pitchFamily="34" charset="-122"/>
                <a:cs typeface="Heebo" pitchFamily="34" charset="-120"/>
              </a:rPr>
              <a:t>Italian Circolare 7/2019 (Table C8.5.I)</a:t>
            </a:r>
            <a:r>
              <a:rPr lang="en-US" sz="1500" dirty="0">
                <a:solidFill>
                  <a:srgbClr val="4C4C4D"/>
                </a:solidFill>
                <a:latin typeface="Heebo" pitchFamily="34" charset="0"/>
                <a:ea typeface="Heebo" pitchFamily="34" charset="-122"/>
                <a:cs typeface="Heebo" pitchFamily="34" charset="-120"/>
              </a:rPr>
              <a:t>:</a:t>
            </a:r>
            <a:endParaRPr lang="en-US" sz="1500" dirty="0"/>
          </a:p>
        </p:txBody>
      </p:sp>
      <p:sp>
        <p:nvSpPr>
          <p:cNvPr id="5" name="Text 3"/>
          <p:cNvSpPr/>
          <p:nvPr/>
        </p:nvSpPr>
        <p:spPr>
          <a:xfrm>
            <a:off x="668893" y="2368868"/>
            <a:ext cx="6413182" cy="305753"/>
          </a:xfrm>
          <a:prstGeom prst="rect">
            <a:avLst/>
          </a:prstGeom>
          <a:noFill/>
          <a:ln/>
        </p:spPr>
        <p:txBody>
          <a:bodyPr wrap="none" lIns="0" tIns="0" rIns="0" bIns="0" rtlCol="0" anchor="t"/>
          <a:lstStyle/>
          <a:p>
            <a:pPr marL="685800" lvl="1" indent="-342900">
              <a:lnSpc>
                <a:spcPts val="2400"/>
              </a:lnSpc>
              <a:buSzPct val="100000"/>
              <a:buChar char="•"/>
            </a:pPr>
            <a:r>
              <a:rPr lang="en-US" sz="1500" dirty="0">
                <a:solidFill>
                  <a:srgbClr val="4C4C4D"/>
                </a:solidFill>
                <a:latin typeface="Heebo" pitchFamily="34" charset="0"/>
                <a:ea typeface="Heebo" pitchFamily="34" charset="-122"/>
                <a:cs typeface="Heebo" pitchFamily="34" charset="-120"/>
              </a:rPr>
              <a:t>Young’s modulus </a:t>
            </a:r>
            <a:r>
              <a:rPr lang="en-US" sz="1500" b="1" dirty="0">
                <a:solidFill>
                  <a:srgbClr val="4C4C4D"/>
                </a:solidFill>
                <a:latin typeface="Heebo" pitchFamily="34" charset="0"/>
                <a:ea typeface="Heebo" pitchFamily="34" charset="-122"/>
                <a:cs typeface="Heebo" pitchFamily="34" charset="-120"/>
              </a:rPr>
              <a:t>E</a:t>
            </a:r>
            <a:r>
              <a:rPr lang="en-US" sz="1500" dirty="0">
                <a:solidFill>
                  <a:srgbClr val="4C4C4D"/>
                </a:solidFill>
                <a:latin typeface="Heebo" pitchFamily="34" charset="0"/>
                <a:ea typeface="Heebo" pitchFamily="34" charset="-122"/>
                <a:cs typeface="Heebo" pitchFamily="34" charset="-120"/>
              </a:rPr>
              <a:t> → </a:t>
            </a:r>
            <a:r>
              <a:rPr lang="en-US" sz="1500" b="1" dirty="0">
                <a:solidFill>
                  <a:srgbClr val="4C4C4D"/>
                </a:solidFill>
                <a:latin typeface="Heebo" pitchFamily="34" charset="0"/>
                <a:ea typeface="Heebo" pitchFamily="34" charset="-122"/>
                <a:cs typeface="Heebo" pitchFamily="34" charset="-120"/>
              </a:rPr>
              <a:t>Average</a:t>
            </a:r>
            <a:r>
              <a:rPr lang="en-US" sz="1500" dirty="0">
                <a:solidFill>
                  <a:srgbClr val="4C4C4D"/>
                </a:solidFill>
                <a:latin typeface="Heebo" pitchFamily="34" charset="0"/>
                <a:ea typeface="Heebo" pitchFamily="34" charset="-122"/>
                <a:cs typeface="Heebo" pitchFamily="34" charset="-120"/>
              </a:rPr>
              <a:t> of the proposed range.</a:t>
            </a:r>
            <a:endParaRPr lang="en-US" sz="1500" dirty="0"/>
          </a:p>
        </p:txBody>
      </p:sp>
      <p:sp>
        <p:nvSpPr>
          <p:cNvPr id="6" name="Text 4"/>
          <p:cNvSpPr/>
          <p:nvPr/>
        </p:nvSpPr>
        <p:spPr>
          <a:xfrm>
            <a:off x="668893" y="2741414"/>
            <a:ext cx="6413182" cy="611505"/>
          </a:xfrm>
          <a:prstGeom prst="rect">
            <a:avLst/>
          </a:prstGeom>
          <a:noFill/>
          <a:ln/>
        </p:spPr>
        <p:txBody>
          <a:bodyPr wrap="square" lIns="0" tIns="0" rIns="0" bIns="0" rtlCol="0" anchor="t"/>
          <a:lstStyle/>
          <a:p>
            <a:pPr marL="685800" lvl="1" indent="-342900">
              <a:lnSpc>
                <a:spcPts val="2400"/>
              </a:lnSpc>
              <a:buSzPct val="100000"/>
              <a:buChar char="•"/>
            </a:pPr>
            <a:r>
              <a:rPr lang="en-US" sz="1500" dirty="0">
                <a:solidFill>
                  <a:srgbClr val="4C4C4D"/>
                </a:solidFill>
                <a:latin typeface="Heebo" pitchFamily="34" charset="0"/>
                <a:ea typeface="Heebo" pitchFamily="34" charset="-122"/>
                <a:cs typeface="Heebo" pitchFamily="34" charset="-120"/>
              </a:rPr>
              <a:t>Uniaxial compressive strength </a:t>
            </a:r>
            <a:r>
              <a:rPr lang="en-US" sz="1500" b="1" dirty="0">
                <a:solidFill>
                  <a:srgbClr val="4C4C4D"/>
                </a:solidFill>
                <a:latin typeface="Heebo" pitchFamily="34" charset="0"/>
                <a:ea typeface="Heebo" pitchFamily="34" charset="-122"/>
                <a:cs typeface="Heebo" pitchFamily="34" charset="-120"/>
              </a:rPr>
              <a:t>fc</a:t>
            </a:r>
            <a:r>
              <a:rPr lang="en-US" sz="1500" dirty="0">
                <a:solidFill>
                  <a:srgbClr val="4C4C4D"/>
                </a:solidFill>
                <a:latin typeface="Heebo" pitchFamily="34" charset="0"/>
                <a:ea typeface="Heebo" pitchFamily="34" charset="-122"/>
                <a:cs typeface="Heebo" pitchFamily="34" charset="-120"/>
              </a:rPr>
              <a:t> → </a:t>
            </a:r>
            <a:r>
              <a:rPr lang="en-US" sz="1500" b="1" dirty="0">
                <a:solidFill>
                  <a:srgbClr val="4C4C4D"/>
                </a:solidFill>
                <a:latin typeface="Heebo" pitchFamily="34" charset="0"/>
                <a:ea typeface="Heebo" pitchFamily="34" charset="-122"/>
                <a:cs typeface="Heebo" pitchFamily="34" charset="-120"/>
              </a:rPr>
              <a:t>Minimum</a:t>
            </a:r>
            <a:r>
              <a:rPr lang="en-US" sz="1500" dirty="0">
                <a:solidFill>
                  <a:srgbClr val="4C4C4D"/>
                </a:solidFill>
                <a:latin typeface="Heebo" pitchFamily="34" charset="0"/>
                <a:ea typeface="Heebo" pitchFamily="34" charset="-122"/>
                <a:cs typeface="Heebo" pitchFamily="34" charset="-120"/>
              </a:rPr>
              <a:t> of the proposed range.</a:t>
            </a:r>
            <a:endParaRPr lang="en-US" sz="1500" dirty="0"/>
          </a:p>
        </p:txBody>
      </p:sp>
      <p:sp>
        <p:nvSpPr>
          <p:cNvPr id="7" name="Text 5"/>
          <p:cNvSpPr/>
          <p:nvPr/>
        </p:nvSpPr>
        <p:spPr>
          <a:xfrm>
            <a:off x="668893" y="3419713"/>
            <a:ext cx="6413182" cy="611505"/>
          </a:xfrm>
          <a:prstGeom prst="rect">
            <a:avLst/>
          </a:prstGeom>
          <a:noFill/>
          <a:ln/>
        </p:spPr>
        <p:txBody>
          <a:bodyPr wrap="square" lIns="0" tIns="0" rIns="0" bIns="0" rtlCol="0" anchor="t"/>
          <a:lstStyle/>
          <a:p>
            <a:pPr marL="685800" lvl="1"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Confidence factor (1.35)</a:t>
            </a:r>
            <a:r>
              <a:rPr lang="en-US" sz="1500" dirty="0">
                <a:solidFill>
                  <a:srgbClr val="4C4C4D"/>
                </a:solidFill>
                <a:latin typeface="Heebo" pitchFamily="34" charset="0"/>
                <a:ea typeface="Heebo" pitchFamily="34" charset="-122"/>
                <a:cs typeface="Heebo" pitchFamily="34" charset="-120"/>
              </a:rPr>
              <a:t> applied to compressive strength due to LC1 knowledge level.</a:t>
            </a:r>
            <a:endParaRPr lang="en-US" sz="1500" dirty="0"/>
          </a:p>
        </p:txBody>
      </p:sp>
      <p:sp>
        <p:nvSpPr>
          <p:cNvPr id="8" name="Text 6"/>
          <p:cNvSpPr/>
          <p:nvPr/>
        </p:nvSpPr>
        <p:spPr>
          <a:xfrm>
            <a:off x="668893" y="4098012"/>
            <a:ext cx="6413182" cy="611505"/>
          </a:xfrm>
          <a:prstGeom prst="rect">
            <a:avLst/>
          </a:prstGeom>
          <a:noFill/>
          <a:ln/>
        </p:spPr>
        <p:txBody>
          <a:bodyPr wrap="square" lIns="0" tIns="0" rIns="0" bIns="0" rtlCol="0" anchor="t"/>
          <a:lstStyle/>
          <a:p>
            <a:pPr marL="685800" lvl="1"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Biaxial compressive strength (fbc)</a:t>
            </a:r>
            <a:r>
              <a:rPr lang="en-US" sz="1500" dirty="0">
                <a:solidFill>
                  <a:srgbClr val="4C4C4D"/>
                </a:solidFill>
                <a:latin typeface="Heebo" pitchFamily="34" charset="0"/>
                <a:ea typeface="Heebo" pitchFamily="34" charset="-122"/>
                <a:cs typeface="Heebo" pitchFamily="34" charset="-120"/>
              </a:rPr>
              <a:t> calculated as </a:t>
            </a:r>
            <a:r>
              <a:rPr lang="en-US" sz="1500" b="1" dirty="0">
                <a:solidFill>
                  <a:srgbClr val="4C4C4D"/>
                </a:solidFill>
                <a:latin typeface="Heebo" pitchFamily="34" charset="0"/>
                <a:ea typeface="Heebo" pitchFamily="34" charset="-122"/>
                <a:cs typeface="Heebo" pitchFamily="34" charset="-120"/>
              </a:rPr>
              <a:t>1.5 × fc</a:t>
            </a:r>
            <a:r>
              <a:rPr lang="en-US" sz="1500" dirty="0">
                <a:solidFill>
                  <a:srgbClr val="4C4C4D"/>
                </a:solidFill>
                <a:latin typeface="Heebo" pitchFamily="34" charset="0"/>
                <a:ea typeface="Heebo" pitchFamily="34" charset="-122"/>
                <a:cs typeface="Heebo" pitchFamily="34" charset="-120"/>
              </a:rPr>
              <a:t> (from literature).</a:t>
            </a:r>
            <a:endParaRPr lang="en-US" sz="1500" dirty="0"/>
          </a:p>
        </p:txBody>
      </p:sp>
      <p:sp>
        <p:nvSpPr>
          <p:cNvPr id="9" name="Text 7"/>
          <p:cNvSpPr/>
          <p:nvPr/>
        </p:nvSpPr>
        <p:spPr>
          <a:xfrm>
            <a:off x="668893" y="4900613"/>
            <a:ext cx="5129451" cy="358378"/>
          </a:xfrm>
          <a:prstGeom prst="rect">
            <a:avLst/>
          </a:prstGeom>
          <a:noFill/>
          <a:ln/>
        </p:spPr>
        <p:txBody>
          <a:bodyPr wrap="none" lIns="0" tIns="0" rIns="0" bIns="0" rtlCol="0" anchor="t"/>
          <a:lstStyle/>
          <a:p>
            <a:pPr marL="0" indent="0">
              <a:lnSpc>
                <a:spcPts val="2800"/>
              </a:lnSpc>
              <a:buNone/>
            </a:pPr>
            <a:r>
              <a:rPr lang="en-US" sz="2250" b="1" dirty="0">
                <a:solidFill>
                  <a:srgbClr val="152D47"/>
                </a:solidFill>
                <a:latin typeface="Crimson Pro Semi Bold" pitchFamily="34" charset="0"/>
                <a:ea typeface="Crimson Pro Semi Bold" pitchFamily="34" charset="-122"/>
                <a:cs typeface="Crimson Pro Semi Bold" pitchFamily="34" charset="-120"/>
              </a:rPr>
              <a:t>Adjustment for Masonry with Thick Joints</a:t>
            </a:r>
            <a:endParaRPr lang="en-US" sz="2250" dirty="0"/>
          </a:p>
        </p:txBody>
      </p:sp>
      <p:sp>
        <p:nvSpPr>
          <p:cNvPr id="10" name="Text 8"/>
          <p:cNvSpPr/>
          <p:nvPr/>
        </p:nvSpPr>
        <p:spPr>
          <a:xfrm>
            <a:off x="668893" y="5450086"/>
            <a:ext cx="6413182" cy="611505"/>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4C4C4D"/>
                </a:solidFill>
                <a:latin typeface="Heebo" pitchFamily="34" charset="0"/>
                <a:ea typeface="Heebo" pitchFamily="34" charset="-122"/>
                <a:cs typeface="Heebo" pitchFamily="34" charset="-120"/>
              </a:rPr>
              <a:t>For </a:t>
            </a:r>
            <a:r>
              <a:rPr lang="en-US" sz="1500" b="1" dirty="0">
                <a:solidFill>
                  <a:srgbClr val="4C4C4D"/>
                </a:solidFill>
                <a:latin typeface="Heebo" pitchFamily="34" charset="0"/>
                <a:ea typeface="Heebo" pitchFamily="34" charset="-122"/>
                <a:cs typeface="Heebo" pitchFamily="34" charset="-120"/>
              </a:rPr>
              <a:t>solid brick masonry with lime mortar</a:t>
            </a:r>
            <a:r>
              <a:rPr lang="en-US" sz="1500" dirty="0">
                <a:solidFill>
                  <a:srgbClr val="4C4C4D"/>
                </a:solidFill>
                <a:latin typeface="Heebo" pitchFamily="34" charset="0"/>
                <a:ea typeface="Heebo" pitchFamily="34" charset="-122"/>
                <a:cs typeface="Heebo" pitchFamily="34" charset="-120"/>
              </a:rPr>
              <a:t>, if joint thickness </a:t>
            </a:r>
            <a:r>
              <a:rPr lang="en-US" sz="1500" b="1" dirty="0">
                <a:solidFill>
                  <a:srgbClr val="4C4C4D"/>
                </a:solidFill>
                <a:latin typeface="Heebo" pitchFamily="34" charset="0"/>
                <a:ea typeface="Heebo" pitchFamily="34" charset="-122"/>
                <a:cs typeface="Heebo" pitchFamily="34" charset="-120"/>
              </a:rPr>
              <a:t>exceeds 13 mm</a:t>
            </a:r>
            <a:r>
              <a:rPr lang="en-US" sz="1500" dirty="0">
                <a:solidFill>
                  <a:srgbClr val="4C4C4D"/>
                </a:solidFill>
                <a:latin typeface="Heebo" pitchFamily="34" charset="0"/>
                <a:ea typeface="Heebo" pitchFamily="34" charset="-122"/>
                <a:cs typeface="Heebo" pitchFamily="34" charset="-120"/>
              </a:rPr>
              <a:t>:</a:t>
            </a:r>
            <a:endParaRPr lang="en-US" sz="1500" dirty="0"/>
          </a:p>
        </p:txBody>
      </p:sp>
      <p:sp>
        <p:nvSpPr>
          <p:cNvPr id="11" name="Text 9"/>
          <p:cNvSpPr/>
          <p:nvPr/>
        </p:nvSpPr>
        <p:spPr>
          <a:xfrm>
            <a:off x="668893" y="6128385"/>
            <a:ext cx="6413182" cy="305753"/>
          </a:xfrm>
          <a:prstGeom prst="rect">
            <a:avLst/>
          </a:prstGeom>
          <a:noFill/>
          <a:ln/>
        </p:spPr>
        <p:txBody>
          <a:bodyPr wrap="none" lIns="0" tIns="0" rIns="0" bIns="0" rtlCol="0" anchor="t"/>
          <a:lstStyle/>
          <a:p>
            <a:pPr marL="685800" lvl="1"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Resistance values</a:t>
            </a:r>
            <a:r>
              <a:rPr lang="en-US" sz="1500" dirty="0">
                <a:solidFill>
                  <a:srgbClr val="4C4C4D"/>
                </a:solidFill>
                <a:latin typeface="Heebo" pitchFamily="34" charset="0"/>
                <a:ea typeface="Heebo" pitchFamily="34" charset="-122"/>
                <a:cs typeface="Heebo" pitchFamily="34" charset="-120"/>
              </a:rPr>
              <a:t> → Reduced by </a:t>
            </a:r>
            <a:r>
              <a:rPr lang="en-US" sz="1500" b="1" dirty="0">
                <a:solidFill>
                  <a:srgbClr val="4C4C4D"/>
                </a:solidFill>
                <a:latin typeface="Heebo" pitchFamily="34" charset="0"/>
                <a:ea typeface="Heebo" pitchFamily="34" charset="-122"/>
                <a:cs typeface="Heebo" pitchFamily="34" charset="-120"/>
              </a:rPr>
              <a:t>0.7</a:t>
            </a:r>
            <a:r>
              <a:rPr lang="en-US" sz="1500" dirty="0">
                <a:solidFill>
                  <a:srgbClr val="4C4C4D"/>
                </a:solidFill>
                <a:latin typeface="Heebo" pitchFamily="34" charset="0"/>
                <a:ea typeface="Heebo" pitchFamily="34" charset="-122"/>
                <a:cs typeface="Heebo" pitchFamily="34" charset="-120"/>
              </a:rPr>
              <a:t>.</a:t>
            </a:r>
            <a:endParaRPr lang="en-US" sz="1500" dirty="0"/>
          </a:p>
        </p:txBody>
      </p:sp>
      <p:sp>
        <p:nvSpPr>
          <p:cNvPr id="12" name="Text 10"/>
          <p:cNvSpPr/>
          <p:nvPr/>
        </p:nvSpPr>
        <p:spPr>
          <a:xfrm>
            <a:off x="668893" y="6500932"/>
            <a:ext cx="6413182" cy="305753"/>
          </a:xfrm>
          <a:prstGeom prst="rect">
            <a:avLst/>
          </a:prstGeom>
          <a:noFill/>
          <a:ln/>
        </p:spPr>
        <p:txBody>
          <a:bodyPr wrap="none" lIns="0" tIns="0" rIns="0" bIns="0" rtlCol="0" anchor="t"/>
          <a:lstStyle/>
          <a:p>
            <a:pPr marL="685800" lvl="1" indent="-342900">
              <a:lnSpc>
                <a:spcPts val="2400"/>
              </a:lnSpc>
              <a:buSzPct val="100000"/>
              <a:buChar char="•"/>
            </a:pPr>
            <a:r>
              <a:rPr lang="en-US" sz="1500" b="1" dirty="0">
                <a:solidFill>
                  <a:srgbClr val="4C4C4D"/>
                </a:solidFill>
                <a:latin typeface="Heebo" pitchFamily="34" charset="0"/>
                <a:ea typeface="Heebo" pitchFamily="34" charset="-122"/>
                <a:cs typeface="Heebo" pitchFamily="34" charset="-120"/>
              </a:rPr>
              <a:t>Elastic modulus (E)</a:t>
            </a:r>
            <a:r>
              <a:rPr lang="en-US" sz="1500" dirty="0">
                <a:solidFill>
                  <a:srgbClr val="4C4C4D"/>
                </a:solidFill>
                <a:latin typeface="Heebo" pitchFamily="34" charset="0"/>
                <a:ea typeface="Heebo" pitchFamily="34" charset="-122"/>
                <a:cs typeface="Heebo" pitchFamily="34" charset="-120"/>
              </a:rPr>
              <a:t> → Reduced by </a:t>
            </a:r>
            <a:r>
              <a:rPr lang="en-US" sz="1500" b="1" dirty="0">
                <a:solidFill>
                  <a:srgbClr val="4C4C4D"/>
                </a:solidFill>
                <a:latin typeface="Heebo" pitchFamily="34" charset="0"/>
                <a:ea typeface="Heebo" pitchFamily="34" charset="-122"/>
                <a:cs typeface="Heebo" pitchFamily="34" charset="-120"/>
              </a:rPr>
              <a:t>0.8</a:t>
            </a:r>
            <a:r>
              <a:rPr lang="en-US" sz="1500" dirty="0">
                <a:solidFill>
                  <a:srgbClr val="4C4C4D"/>
                </a:solidFill>
                <a:latin typeface="Heebo" pitchFamily="34" charset="0"/>
                <a:ea typeface="Heebo" pitchFamily="34" charset="-122"/>
                <a:cs typeface="Heebo" pitchFamily="34" charset="-120"/>
              </a:rPr>
              <a:t>.</a:t>
            </a:r>
            <a:endParaRPr lang="en-US" sz="1500" dirty="0"/>
          </a:p>
        </p:txBody>
      </p:sp>
      <p:sp>
        <p:nvSpPr>
          <p:cNvPr id="13" name="Text 11"/>
          <p:cNvSpPr/>
          <p:nvPr/>
        </p:nvSpPr>
        <p:spPr>
          <a:xfrm>
            <a:off x="668893" y="6873478"/>
            <a:ext cx="6413182" cy="611505"/>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4C4C4D"/>
                </a:solidFill>
                <a:latin typeface="Heebo" pitchFamily="34" charset="0"/>
                <a:ea typeface="Heebo" pitchFamily="34" charset="-122"/>
                <a:cs typeface="Heebo" pitchFamily="34" charset="-120"/>
              </a:rPr>
              <a:t>If no precise evaluations are available, these reduction factors must be applied.</a:t>
            </a:r>
            <a:endParaRPr lang="en-US" sz="1500" dirty="0"/>
          </a:p>
        </p:txBody>
      </p:sp>
      <p:pic>
        <p:nvPicPr>
          <p:cNvPr id="14" name="Image 0" descr="preencoded.png"/>
          <p:cNvPicPr>
            <a:picLocks noChangeAspect="1"/>
          </p:cNvPicPr>
          <p:nvPr/>
        </p:nvPicPr>
        <p:blipFill>
          <a:blip r:embed="rId3"/>
          <a:stretch>
            <a:fillRect/>
          </a:stretch>
        </p:blipFill>
        <p:spPr>
          <a:xfrm>
            <a:off x="7315200" y="1466255"/>
            <a:ext cx="6885496" cy="45953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410772"/>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Load analysis</a:t>
            </a:r>
            <a:endParaRPr lang="en-US" sz="3550" dirty="0"/>
          </a:p>
        </p:txBody>
      </p:sp>
      <p:sp>
        <p:nvSpPr>
          <p:cNvPr id="3" name="Shape 1"/>
          <p:cNvSpPr/>
          <p:nvPr/>
        </p:nvSpPr>
        <p:spPr>
          <a:xfrm>
            <a:off x="793790" y="2232898"/>
            <a:ext cx="13042821" cy="4585811"/>
          </a:xfrm>
          <a:prstGeom prst="roundRect">
            <a:avLst>
              <a:gd name="adj" fmla="val 742"/>
            </a:avLst>
          </a:prstGeom>
          <a:noFill/>
          <a:ln w="7620">
            <a:solidFill>
              <a:srgbClr val="000000">
                <a:alpha val="8000"/>
              </a:srgbClr>
            </a:solidFill>
            <a:prstDash val="solid"/>
          </a:ln>
        </p:spPr>
        <p:txBody>
          <a:bodyPr/>
          <a:lstStyle/>
          <a:p>
            <a:endParaRPr lang="LID4096"/>
          </a:p>
        </p:txBody>
      </p:sp>
      <p:sp>
        <p:nvSpPr>
          <p:cNvPr id="4" name="Shape 2"/>
          <p:cNvSpPr/>
          <p:nvPr/>
        </p:nvSpPr>
        <p:spPr>
          <a:xfrm>
            <a:off x="801410" y="2240518"/>
            <a:ext cx="13027581" cy="650319"/>
          </a:xfrm>
          <a:prstGeom prst="rect">
            <a:avLst/>
          </a:prstGeom>
          <a:solidFill>
            <a:srgbClr val="FFFFFF">
              <a:alpha val="4000"/>
            </a:srgbClr>
          </a:solidFill>
          <a:ln/>
        </p:spPr>
        <p:txBody>
          <a:bodyPr/>
          <a:lstStyle/>
          <a:p>
            <a:endParaRPr lang="LID4096"/>
          </a:p>
        </p:txBody>
      </p:sp>
      <p:sp>
        <p:nvSpPr>
          <p:cNvPr id="5" name="Text 3"/>
          <p:cNvSpPr/>
          <p:nvPr/>
        </p:nvSpPr>
        <p:spPr>
          <a:xfrm>
            <a:off x="1028700" y="2384227"/>
            <a:ext cx="2321243"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3811191" y="2384227"/>
            <a:ext cx="2318742"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f (MPa)</a:t>
            </a:r>
            <a:endParaRPr lang="en-US" sz="1750" dirty="0"/>
          </a:p>
        </p:txBody>
      </p:sp>
      <p:sp>
        <p:nvSpPr>
          <p:cNvPr id="7" name="Text 5"/>
          <p:cNvSpPr/>
          <p:nvPr/>
        </p:nvSpPr>
        <p:spPr>
          <a:xfrm>
            <a:off x="6591181" y="2384227"/>
            <a:ext cx="2317433"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E (MPa)</a:t>
            </a:r>
            <a:endParaRPr lang="en-US" sz="1750" dirty="0"/>
          </a:p>
        </p:txBody>
      </p:sp>
      <p:sp>
        <p:nvSpPr>
          <p:cNvPr id="8" name="Text 6"/>
          <p:cNvSpPr/>
          <p:nvPr/>
        </p:nvSpPr>
        <p:spPr>
          <a:xfrm>
            <a:off x="9369862" y="2384227"/>
            <a:ext cx="1623060"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ν</a:t>
            </a:r>
            <a:endParaRPr lang="en-US" sz="1750" dirty="0"/>
          </a:p>
        </p:txBody>
      </p:sp>
      <p:sp>
        <p:nvSpPr>
          <p:cNvPr id="9" name="Text 7"/>
          <p:cNvSpPr/>
          <p:nvPr/>
        </p:nvSpPr>
        <p:spPr>
          <a:xfrm>
            <a:off x="11454170" y="2384227"/>
            <a:ext cx="2148007"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ft (MPa)</a:t>
            </a:r>
            <a:endParaRPr lang="en-US" sz="1750" dirty="0"/>
          </a:p>
        </p:txBody>
      </p:sp>
      <p:sp>
        <p:nvSpPr>
          <p:cNvPr id="10" name="Shape 8"/>
          <p:cNvSpPr/>
          <p:nvPr/>
        </p:nvSpPr>
        <p:spPr>
          <a:xfrm>
            <a:off x="801410" y="2890838"/>
            <a:ext cx="13027581" cy="1909048"/>
          </a:xfrm>
          <a:prstGeom prst="rect">
            <a:avLst/>
          </a:prstGeom>
          <a:solidFill>
            <a:srgbClr val="000000">
              <a:alpha val="4000"/>
            </a:srgbClr>
          </a:solidFill>
          <a:ln/>
        </p:spPr>
        <p:txBody>
          <a:bodyPr/>
          <a:lstStyle/>
          <a:p>
            <a:endParaRPr lang="LID4096"/>
          </a:p>
        </p:txBody>
      </p:sp>
      <p:sp>
        <p:nvSpPr>
          <p:cNvPr id="11" name="Text 9"/>
          <p:cNvSpPr/>
          <p:nvPr/>
        </p:nvSpPr>
        <p:spPr>
          <a:xfrm>
            <a:off x="1028700" y="3034546"/>
            <a:ext cx="2321243"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Walls and Pillars</a:t>
            </a:r>
            <a:endParaRPr lang="en-US" sz="1750" dirty="0"/>
          </a:p>
        </p:txBody>
      </p:sp>
      <p:sp>
        <p:nvSpPr>
          <p:cNvPr id="12" name="Text 10"/>
          <p:cNvSpPr/>
          <p:nvPr/>
        </p:nvSpPr>
        <p:spPr>
          <a:xfrm>
            <a:off x="3811191" y="3034546"/>
            <a:ext cx="2318742"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1 – 2</a:t>
            </a:r>
            <a:endParaRPr lang="en-US" sz="1750" dirty="0"/>
          </a:p>
        </p:txBody>
      </p:sp>
      <p:sp>
        <p:nvSpPr>
          <p:cNvPr id="13" name="Text 11"/>
          <p:cNvSpPr/>
          <p:nvPr/>
        </p:nvSpPr>
        <p:spPr>
          <a:xfrm>
            <a:off x="3811191" y="3533537"/>
            <a:ext cx="2318742"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t>
            </a:r>
            <a:endParaRPr lang="en-US" sz="1750" dirty="0"/>
          </a:p>
        </p:txBody>
      </p:sp>
      <p:pic>
        <p:nvPicPr>
          <p:cNvPr id="14" name="Image 0" descr="preencoded.png"/>
          <p:cNvPicPr>
            <a:picLocks noChangeAspect="1"/>
          </p:cNvPicPr>
          <p:nvPr/>
        </p:nvPicPr>
        <p:blipFill>
          <a:blip r:embed="rId3"/>
          <a:stretch>
            <a:fillRect/>
          </a:stretch>
        </p:blipFill>
        <p:spPr>
          <a:xfrm>
            <a:off x="4134088" y="4032528"/>
            <a:ext cx="1672828" cy="623649"/>
          </a:xfrm>
          <a:prstGeom prst="rect">
            <a:avLst/>
          </a:prstGeom>
        </p:spPr>
      </p:pic>
      <p:sp>
        <p:nvSpPr>
          <p:cNvPr id="15" name="Text 12"/>
          <p:cNvSpPr/>
          <p:nvPr/>
        </p:nvSpPr>
        <p:spPr>
          <a:xfrm>
            <a:off x="6591181" y="3034546"/>
            <a:ext cx="2317433"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690 – 1050</a:t>
            </a:r>
            <a:endParaRPr lang="en-US" sz="1750" dirty="0"/>
          </a:p>
        </p:txBody>
      </p:sp>
      <p:sp>
        <p:nvSpPr>
          <p:cNvPr id="16" name="Text 13"/>
          <p:cNvSpPr/>
          <p:nvPr/>
        </p:nvSpPr>
        <p:spPr>
          <a:xfrm>
            <a:off x="6591181" y="3533537"/>
            <a:ext cx="2317433"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17" name="Text 14"/>
          <p:cNvSpPr/>
          <p:nvPr/>
        </p:nvSpPr>
        <p:spPr>
          <a:xfrm>
            <a:off x="6591181" y="4032528"/>
            <a:ext cx="2317433"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Average = 870</a:t>
            </a:r>
            <a:endParaRPr lang="en-US" sz="1750" dirty="0"/>
          </a:p>
        </p:txBody>
      </p:sp>
      <p:sp>
        <p:nvSpPr>
          <p:cNvPr id="18" name="Text 15"/>
          <p:cNvSpPr/>
          <p:nvPr/>
        </p:nvSpPr>
        <p:spPr>
          <a:xfrm>
            <a:off x="9369862" y="3034546"/>
            <a:ext cx="1623060"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0.2</a:t>
            </a:r>
            <a:endParaRPr lang="en-US" sz="1750" dirty="0"/>
          </a:p>
        </p:txBody>
      </p:sp>
      <p:sp>
        <p:nvSpPr>
          <p:cNvPr id="19" name="Text 16"/>
          <p:cNvSpPr/>
          <p:nvPr/>
        </p:nvSpPr>
        <p:spPr>
          <a:xfrm>
            <a:off x="11454170" y="3034546"/>
            <a:ext cx="2148007"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0.05</a:t>
            </a:r>
            <a:endParaRPr lang="en-US" sz="1750" dirty="0"/>
          </a:p>
        </p:txBody>
      </p:sp>
      <p:sp>
        <p:nvSpPr>
          <p:cNvPr id="20" name="Shape 17"/>
          <p:cNvSpPr/>
          <p:nvPr/>
        </p:nvSpPr>
        <p:spPr>
          <a:xfrm>
            <a:off x="801410" y="4799886"/>
            <a:ext cx="13027581" cy="2011204"/>
          </a:xfrm>
          <a:prstGeom prst="rect">
            <a:avLst/>
          </a:prstGeom>
          <a:solidFill>
            <a:srgbClr val="FFFFFF">
              <a:alpha val="4000"/>
            </a:srgbClr>
          </a:solidFill>
          <a:ln/>
        </p:spPr>
        <p:txBody>
          <a:bodyPr/>
          <a:lstStyle/>
          <a:p>
            <a:endParaRPr lang="LID4096"/>
          </a:p>
        </p:txBody>
      </p:sp>
      <p:sp>
        <p:nvSpPr>
          <p:cNvPr id="21" name="Text 18"/>
          <p:cNvSpPr/>
          <p:nvPr/>
        </p:nvSpPr>
        <p:spPr>
          <a:xfrm>
            <a:off x="1028700" y="4943594"/>
            <a:ext cx="2321243" cy="362903"/>
          </a:xfrm>
          <a:prstGeom prst="rect">
            <a:avLst/>
          </a:prstGeom>
          <a:noFill/>
          <a:ln/>
        </p:spPr>
        <p:txBody>
          <a:bodyPr wrap="none" lIns="0" tIns="0" rIns="0" bIns="0" rtlCol="0" anchor="t"/>
          <a:lstStyle/>
          <a:p>
            <a:pPr marL="0" indent="0" algn="ctr">
              <a:lnSpc>
                <a:spcPts val="2850"/>
              </a:lnSpc>
              <a:buNone/>
            </a:pPr>
            <a:r>
              <a:rPr lang="en-US" sz="1750" b="1" dirty="0">
                <a:solidFill>
                  <a:srgbClr val="4C4C4D"/>
                </a:solidFill>
                <a:latin typeface="Heebo" pitchFamily="34" charset="0"/>
                <a:ea typeface="Heebo" pitchFamily="34" charset="-122"/>
                <a:cs typeface="Heebo" pitchFamily="34" charset="-120"/>
              </a:rPr>
              <a:t>Arches and Vaults</a:t>
            </a:r>
            <a:endParaRPr lang="en-US" sz="1750" dirty="0"/>
          </a:p>
        </p:txBody>
      </p:sp>
      <p:sp>
        <p:nvSpPr>
          <p:cNvPr id="22" name="Text 19"/>
          <p:cNvSpPr/>
          <p:nvPr/>
        </p:nvSpPr>
        <p:spPr>
          <a:xfrm>
            <a:off x="3811191" y="4943594"/>
            <a:ext cx="2318742"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2.6 – 4.3</a:t>
            </a:r>
            <a:endParaRPr lang="en-US" sz="1750" dirty="0"/>
          </a:p>
        </p:txBody>
      </p:sp>
      <p:sp>
        <p:nvSpPr>
          <p:cNvPr id="23" name="Text 20"/>
          <p:cNvSpPr/>
          <p:nvPr/>
        </p:nvSpPr>
        <p:spPr>
          <a:xfrm>
            <a:off x="3811191" y="5442585"/>
            <a:ext cx="2318742"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t>
            </a:r>
            <a:endParaRPr lang="en-US" sz="1750" dirty="0"/>
          </a:p>
        </p:txBody>
      </p:sp>
      <p:pic>
        <p:nvPicPr>
          <p:cNvPr id="24" name="Image 1" descr="preencoded.png"/>
          <p:cNvPicPr>
            <a:picLocks noChangeAspect="1"/>
          </p:cNvPicPr>
          <p:nvPr/>
        </p:nvPicPr>
        <p:blipFill>
          <a:blip r:embed="rId4"/>
          <a:stretch>
            <a:fillRect/>
          </a:stretch>
        </p:blipFill>
        <p:spPr>
          <a:xfrm>
            <a:off x="3811191" y="5941576"/>
            <a:ext cx="2318742" cy="576382"/>
          </a:xfrm>
          <a:prstGeom prst="rect">
            <a:avLst/>
          </a:prstGeom>
        </p:spPr>
      </p:pic>
      <p:sp>
        <p:nvSpPr>
          <p:cNvPr id="25" name="Text 21"/>
          <p:cNvSpPr/>
          <p:nvPr/>
        </p:nvSpPr>
        <p:spPr>
          <a:xfrm>
            <a:off x="6591181" y="4943594"/>
            <a:ext cx="2317433"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1200 – 1800</a:t>
            </a:r>
            <a:endParaRPr lang="en-US" sz="1750" dirty="0"/>
          </a:p>
        </p:txBody>
      </p:sp>
      <p:sp>
        <p:nvSpPr>
          <p:cNvPr id="26" name="Text 22"/>
          <p:cNvSpPr/>
          <p:nvPr/>
        </p:nvSpPr>
        <p:spPr>
          <a:xfrm>
            <a:off x="6591181" y="5442585"/>
            <a:ext cx="2317433"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27" name="Text 23"/>
          <p:cNvSpPr/>
          <p:nvPr/>
        </p:nvSpPr>
        <p:spPr>
          <a:xfrm>
            <a:off x="6591181" y="5941576"/>
            <a:ext cx="2317433" cy="725805"/>
          </a:xfrm>
          <a:prstGeom prst="rect">
            <a:avLst/>
          </a:prstGeom>
          <a:noFill/>
          <a:ln/>
        </p:spPr>
        <p:txBody>
          <a:bodyPr wrap="squar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Average (1500) × 0.8 = 1200</a:t>
            </a:r>
            <a:endParaRPr lang="en-US" sz="1750" dirty="0"/>
          </a:p>
        </p:txBody>
      </p:sp>
      <p:sp>
        <p:nvSpPr>
          <p:cNvPr id="28" name="Text 24"/>
          <p:cNvSpPr/>
          <p:nvPr/>
        </p:nvSpPr>
        <p:spPr>
          <a:xfrm>
            <a:off x="9369862" y="4943594"/>
            <a:ext cx="1623060"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0.2</a:t>
            </a:r>
            <a:endParaRPr lang="en-US" sz="1750" dirty="0"/>
          </a:p>
        </p:txBody>
      </p:sp>
      <p:sp>
        <p:nvSpPr>
          <p:cNvPr id="29" name="Text 25"/>
          <p:cNvSpPr/>
          <p:nvPr/>
        </p:nvSpPr>
        <p:spPr>
          <a:xfrm>
            <a:off x="11454170" y="4943594"/>
            <a:ext cx="2148007"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0.05</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92245" y="2888218"/>
            <a:ext cx="4989790" cy="2453045"/>
          </a:xfrm>
          <a:prstGeom prst="rect">
            <a:avLst/>
          </a:prstGeom>
        </p:spPr>
      </p:pic>
      <p:sp>
        <p:nvSpPr>
          <p:cNvPr id="3" name="Text 0"/>
          <p:cNvSpPr/>
          <p:nvPr/>
        </p:nvSpPr>
        <p:spPr>
          <a:xfrm>
            <a:off x="695325" y="547568"/>
            <a:ext cx="4967168" cy="620911"/>
          </a:xfrm>
          <a:prstGeom prst="rect">
            <a:avLst/>
          </a:prstGeom>
          <a:noFill/>
          <a:ln/>
        </p:spPr>
        <p:txBody>
          <a:bodyPr wrap="none" lIns="0" tIns="0" rIns="0" bIns="0" rtlCol="0" anchor="t"/>
          <a:lstStyle/>
          <a:p>
            <a:pPr marL="0" indent="0">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Ansys Analysis</a:t>
            </a:r>
            <a:endParaRPr lang="en-US" sz="3900" dirty="0"/>
          </a:p>
        </p:txBody>
      </p:sp>
      <p:pic>
        <p:nvPicPr>
          <p:cNvPr id="4" name="Image 1" descr="preencoded.png"/>
          <p:cNvPicPr>
            <a:picLocks noChangeAspect="1"/>
          </p:cNvPicPr>
          <p:nvPr/>
        </p:nvPicPr>
        <p:blipFill>
          <a:blip r:embed="rId4"/>
          <a:stretch>
            <a:fillRect/>
          </a:stretch>
        </p:blipFill>
        <p:spPr>
          <a:xfrm>
            <a:off x="695325" y="1466493"/>
            <a:ext cx="993338" cy="1780461"/>
          </a:xfrm>
          <a:prstGeom prst="rect">
            <a:avLst/>
          </a:prstGeom>
        </p:spPr>
      </p:pic>
      <p:sp>
        <p:nvSpPr>
          <p:cNvPr id="5" name="Text 1"/>
          <p:cNvSpPr/>
          <p:nvPr/>
        </p:nvSpPr>
        <p:spPr>
          <a:xfrm>
            <a:off x="1986677" y="1665089"/>
            <a:ext cx="2483525"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Engineering Input Data</a:t>
            </a:r>
            <a:endParaRPr lang="en-US" sz="1950" dirty="0"/>
          </a:p>
        </p:txBody>
      </p:sp>
      <p:sp>
        <p:nvSpPr>
          <p:cNvPr id="6" name="Text 2"/>
          <p:cNvSpPr/>
          <p:nvPr/>
        </p:nvSpPr>
        <p:spPr>
          <a:xfrm>
            <a:off x="1986677" y="2094667"/>
            <a:ext cx="6461998" cy="953691"/>
          </a:xfrm>
          <a:prstGeom prst="rect">
            <a:avLst/>
          </a:prstGeom>
          <a:noFill/>
          <a:ln/>
        </p:spPr>
        <p:txBody>
          <a:bodyPr wrap="squar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The material properties of the walls, pillars, vaults, and arches were defined in Ansys, considering the combination loads and amplification factors.</a:t>
            </a:r>
            <a:endParaRPr lang="en-US" sz="1550" dirty="0"/>
          </a:p>
        </p:txBody>
      </p:sp>
      <p:pic>
        <p:nvPicPr>
          <p:cNvPr id="7" name="Image 2" descr="preencoded.png"/>
          <p:cNvPicPr>
            <a:picLocks noChangeAspect="1"/>
          </p:cNvPicPr>
          <p:nvPr/>
        </p:nvPicPr>
        <p:blipFill>
          <a:blip r:embed="rId5"/>
          <a:stretch>
            <a:fillRect/>
          </a:stretch>
        </p:blipFill>
        <p:spPr>
          <a:xfrm>
            <a:off x="695325" y="3246953"/>
            <a:ext cx="993338" cy="1192054"/>
          </a:xfrm>
          <a:prstGeom prst="rect">
            <a:avLst/>
          </a:prstGeom>
        </p:spPr>
      </p:pic>
      <p:sp>
        <p:nvSpPr>
          <p:cNvPr id="8" name="Text 3"/>
          <p:cNvSpPr/>
          <p:nvPr/>
        </p:nvSpPr>
        <p:spPr>
          <a:xfrm>
            <a:off x="1986677" y="3445550"/>
            <a:ext cx="3970020"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Geometery Assignment and Refinment</a:t>
            </a:r>
            <a:endParaRPr lang="en-US" sz="1950" dirty="0"/>
          </a:p>
        </p:txBody>
      </p:sp>
      <p:sp>
        <p:nvSpPr>
          <p:cNvPr id="9" name="Text 4"/>
          <p:cNvSpPr/>
          <p:nvPr/>
        </p:nvSpPr>
        <p:spPr>
          <a:xfrm>
            <a:off x="1986677" y="3875127"/>
            <a:ext cx="6461998"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Refining the geometery and assign the material to the geometery</a:t>
            </a:r>
            <a:endParaRPr lang="en-US" sz="1550" dirty="0"/>
          </a:p>
        </p:txBody>
      </p:sp>
      <p:pic>
        <p:nvPicPr>
          <p:cNvPr id="10" name="Image 3" descr="preencoded.png"/>
          <p:cNvPicPr>
            <a:picLocks noChangeAspect="1"/>
          </p:cNvPicPr>
          <p:nvPr/>
        </p:nvPicPr>
        <p:blipFill>
          <a:blip r:embed="rId6"/>
          <a:stretch>
            <a:fillRect/>
          </a:stretch>
        </p:blipFill>
        <p:spPr>
          <a:xfrm>
            <a:off x="695325" y="4439007"/>
            <a:ext cx="993338" cy="1462564"/>
          </a:xfrm>
          <a:prstGeom prst="rect">
            <a:avLst/>
          </a:prstGeom>
        </p:spPr>
      </p:pic>
      <p:sp>
        <p:nvSpPr>
          <p:cNvPr id="11" name="Text 5"/>
          <p:cNvSpPr/>
          <p:nvPr/>
        </p:nvSpPr>
        <p:spPr>
          <a:xfrm>
            <a:off x="1986677" y="4637603"/>
            <a:ext cx="2483525"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Meshing</a:t>
            </a:r>
            <a:endParaRPr lang="en-US" sz="1950" dirty="0"/>
          </a:p>
        </p:txBody>
      </p:sp>
      <p:sp>
        <p:nvSpPr>
          <p:cNvPr id="12" name="Text 6"/>
          <p:cNvSpPr/>
          <p:nvPr/>
        </p:nvSpPr>
        <p:spPr>
          <a:xfrm>
            <a:off x="1986677" y="5067181"/>
            <a:ext cx="6461998" cy="635794"/>
          </a:xfrm>
          <a:prstGeom prst="rect">
            <a:avLst/>
          </a:prstGeom>
          <a:noFill/>
          <a:ln/>
        </p:spPr>
        <p:txBody>
          <a:bodyPr wrap="squar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The geometry was meshed using a combination of methods, ensuring adequate element quality and aspect ratio for accurate results.</a:t>
            </a:r>
            <a:endParaRPr lang="en-US" sz="1550" dirty="0"/>
          </a:p>
        </p:txBody>
      </p:sp>
      <p:pic>
        <p:nvPicPr>
          <p:cNvPr id="13" name="Image 4" descr="preencoded.png"/>
          <p:cNvPicPr>
            <a:picLocks noChangeAspect="1"/>
          </p:cNvPicPr>
          <p:nvPr/>
        </p:nvPicPr>
        <p:blipFill>
          <a:blip r:embed="rId7"/>
          <a:stretch>
            <a:fillRect/>
          </a:stretch>
        </p:blipFill>
        <p:spPr>
          <a:xfrm>
            <a:off x="695325" y="5901571"/>
            <a:ext cx="993338" cy="1780461"/>
          </a:xfrm>
          <a:prstGeom prst="rect">
            <a:avLst/>
          </a:prstGeom>
        </p:spPr>
      </p:pic>
      <p:sp>
        <p:nvSpPr>
          <p:cNvPr id="14" name="Text 7"/>
          <p:cNvSpPr/>
          <p:nvPr/>
        </p:nvSpPr>
        <p:spPr>
          <a:xfrm>
            <a:off x="1986677" y="6100167"/>
            <a:ext cx="3724275"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Static Structural Analysis and Result</a:t>
            </a:r>
            <a:endParaRPr lang="en-US" sz="1950" dirty="0"/>
          </a:p>
        </p:txBody>
      </p:sp>
      <p:sp>
        <p:nvSpPr>
          <p:cNvPr id="15" name="Text 8"/>
          <p:cNvSpPr/>
          <p:nvPr/>
        </p:nvSpPr>
        <p:spPr>
          <a:xfrm>
            <a:off x="1986677" y="6529745"/>
            <a:ext cx="6461998" cy="953691"/>
          </a:xfrm>
          <a:prstGeom prst="rect">
            <a:avLst/>
          </a:prstGeom>
          <a:noFill/>
          <a:ln/>
        </p:spPr>
        <p:txBody>
          <a:bodyPr wrap="squar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The static structural analysis was performed in Ansys, considering boundary conditions, loads, and supports to evaluate the structural behavior under applied forces.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LID4096"/>
          </a:p>
        </p:txBody>
      </p:sp>
      <p:sp>
        <p:nvSpPr>
          <p:cNvPr id="4" name="Text 1"/>
          <p:cNvSpPr/>
          <p:nvPr/>
        </p:nvSpPr>
        <p:spPr>
          <a:xfrm>
            <a:off x="681395" y="535900"/>
            <a:ext cx="4867751" cy="608409"/>
          </a:xfrm>
          <a:prstGeom prst="rect">
            <a:avLst/>
          </a:prstGeom>
          <a:noFill/>
          <a:ln/>
        </p:spPr>
        <p:txBody>
          <a:bodyPr wrap="none" lIns="0" tIns="0" rIns="0" bIns="0" rtlCol="0" anchor="t"/>
          <a:lstStyle/>
          <a:p>
            <a:pPr marL="0" indent="0">
              <a:lnSpc>
                <a:spcPts val="4750"/>
              </a:lnSpc>
              <a:buNone/>
            </a:pPr>
            <a:r>
              <a:rPr lang="en-US" sz="3800" dirty="0">
                <a:solidFill>
                  <a:srgbClr val="152D47"/>
                </a:solidFill>
                <a:latin typeface="Crimson Pro Semi Bold" pitchFamily="34" charset="0"/>
                <a:ea typeface="Crimson Pro Semi Bold" pitchFamily="34" charset="-122"/>
                <a:cs typeface="Crimson Pro Semi Bold" pitchFamily="34" charset="-120"/>
              </a:rPr>
              <a:t>Historical Context</a:t>
            </a:r>
            <a:endParaRPr lang="en-US" sz="3800" dirty="0"/>
          </a:p>
        </p:txBody>
      </p:sp>
      <p:sp>
        <p:nvSpPr>
          <p:cNvPr id="5" name="Text 2"/>
          <p:cNvSpPr/>
          <p:nvPr/>
        </p:nvSpPr>
        <p:spPr>
          <a:xfrm>
            <a:off x="681395" y="1631037"/>
            <a:ext cx="2608183" cy="304205"/>
          </a:xfrm>
          <a:prstGeom prst="rect">
            <a:avLst/>
          </a:prstGeom>
          <a:noFill/>
          <a:ln/>
        </p:spPr>
        <p:txBody>
          <a:bodyPr wrap="none" lIns="0" tIns="0" rIns="0" bIns="0" rtlCol="0" anchor="t"/>
          <a:lstStyle/>
          <a:p>
            <a:pPr marL="0" indent="0">
              <a:lnSpc>
                <a:spcPts val="2350"/>
              </a:lnSpc>
              <a:buNone/>
            </a:pPr>
            <a:r>
              <a:rPr lang="en-US" sz="1900" dirty="0">
                <a:solidFill>
                  <a:srgbClr val="152D47"/>
                </a:solidFill>
                <a:latin typeface="Crimson Pro Semi Bold" pitchFamily="34" charset="0"/>
                <a:ea typeface="Crimson Pro Semi Bold" pitchFamily="34" charset="-122"/>
                <a:cs typeface="Crimson Pro Semi Bold" pitchFamily="34" charset="-120"/>
              </a:rPr>
              <a:t>Architectural Significance</a:t>
            </a:r>
            <a:endParaRPr lang="en-US" sz="1900" dirty="0"/>
          </a:p>
        </p:txBody>
      </p:sp>
      <p:sp>
        <p:nvSpPr>
          <p:cNvPr id="6" name="Text 3"/>
          <p:cNvSpPr/>
          <p:nvPr/>
        </p:nvSpPr>
        <p:spPr>
          <a:xfrm>
            <a:off x="681395" y="2129909"/>
            <a:ext cx="6396276" cy="934403"/>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The Sanctuary of Bastia is an architectural and cultural landmark, showcasing traditional religious architecture with vaulted ceilings, intricate wooden roofing, and masonry arches.</a:t>
            </a:r>
            <a:endParaRPr lang="en-US" sz="1500" dirty="0"/>
          </a:p>
        </p:txBody>
      </p:sp>
      <p:pic>
        <p:nvPicPr>
          <p:cNvPr id="7" name="Image 1" descr="preencoded.png"/>
          <p:cNvPicPr>
            <a:picLocks noChangeAspect="1"/>
          </p:cNvPicPr>
          <p:nvPr/>
        </p:nvPicPr>
        <p:blipFill>
          <a:blip r:embed="rId4"/>
          <a:stretch>
            <a:fillRect/>
          </a:stretch>
        </p:blipFill>
        <p:spPr>
          <a:xfrm>
            <a:off x="681395" y="3283268"/>
            <a:ext cx="5490567" cy="4123730"/>
          </a:xfrm>
          <a:prstGeom prst="rect">
            <a:avLst/>
          </a:prstGeom>
        </p:spPr>
      </p:pic>
      <p:sp>
        <p:nvSpPr>
          <p:cNvPr id="8" name="Text 4"/>
          <p:cNvSpPr/>
          <p:nvPr/>
        </p:nvSpPr>
        <p:spPr>
          <a:xfrm>
            <a:off x="7560350" y="1631037"/>
            <a:ext cx="2433876" cy="304205"/>
          </a:xfrm>
          <a:prstGeom prst="rect">
            <a:avLst/>
          </a:prstGeom>
          <a:noFill/>
          <a:ln/>
        </p:spPr>
        <p:txBody>
          <a:bodyPr wrap="none" lIns="0" tIns="0" rIns="0" bIns="0" rtlCol="0" anchor="t"/>
          <a:lstStyle/>
          <a:p>
            <a:pPr marL="0" indent="0">
              <a:lnSpc>
                <a:spcPts val="2350"/>
              </a:lnSpc>
              <a:buNone/>
            </a:pPr>
            <a:r>
              <a:rPr lang="en-US" sz="1900" dirty="0">
                <a:solidFill>
                  <a:srgbClr val="152D47"/>
                </a:solidFill>
                <a:latin typeface="Crimson Pro Semi Bold" pitchFamily="34" charset="0"/>
                <a:ea typeface="Crimson Pro Semi Bold" pitchFamily="34" charset="-122"/>
                <a:cs typeface="Crimson Pro Semi Bold" pitchFamily="34" charset="-120"/>
              </a:rPr>
              <a:t>Location</a:t>
            </a:r>
            <a:endParaRPr lang="en-US" sz="1900" dirty="0"/>
          </a:p>
        </p:txBody>
      </p:sp>
      <p:sp>
        <p:nvSpPr>
          <p:cNvPr id="9" name="Text 5"/>
          <p:cNvSpPr/>
          <p:nvPr/>
        </p:nvSpPr>
        <p:spPr>
          <a:xfrm>
            <a:off x="7560350" y="2129909"/>
            <a:ext cx="6396276" cy="934403"/>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Nestled in the picturesque town of Busalla, the sanctuary is surrounded by the serene beauty of the Ligurian landscape, offering a glimpse into the architectural traditions of the region.</a:t>
            </a:r>
            <a:endParaRPr lang="en-US" sz="1500" dirty="0"/>
          </a:p>
        </p:txBody>
      </p:sp>
      <p:pic>
        <p:nvPicPr>
          <p:cNvPr id="10" name="Image 2" descr="preencoded.png"/>
          <p:cNvPicPr>
            <a:picLocks noChangeAspect="1"/>
          </p:cNvPicPr>
          <p:nvPr/>
        </p:nvPicPr>
        <p:blipFill>
          <a:blip r:embed="rId5"/>
          <a:stretch>
            <a:fillRect/>
          </a:stretch>
        </p:blipFill>
        <p:spPr>
          <a:xfrm>
            <a:off x="7560350" y="3283268"/>
            <a:ext cx="5354479" cy="41914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19601" y="628531"/>
            <a:ext cx="2655808" cy="331946"/>
          </a:xfrm>
          <a:prstGeom prst="rect">
            <a:avLst/>
          </a:prstGeom>
          <a:noFill/>
          <a:ln/>
        </p:spPr>
        <p:txBody>
          <a:bodyPr wrap="none" lIns="0" tIns="0" rIns="0" bIns="0" rtlCol="0" anchor="t"/>
          <a:lstStyle/>
          <a:p>
            <a:pPr marL="0" indent="0">
              <a:lnSpc>
                <a:spcPts val="2600"/>
              </a:lnSpc>
              <a:buNone/>
            </a:pPr>
            <a:r>
              <a:rPr lang="en-US" sz="2050" dirty="0">
                <a:solidFill>
                  <a:srgbClr val="152D47"/>
                </a:solidFill>
                <a:latin typeface="Crimson Pro Semi Bold" pitchFamily="34" charset="0"/>
                <a:ea typeface="Crimson Pro Semi Bold" pitchFamily="34" charset="-122"/>
                <a:cs typeface="Crimson Pro Semi Bold" pitchFamily="34" charset="-120"/>
              </a:rPr>
              <a:t>Loads Combination</a:t>
            </a:r>
            <a:endParaRPr lang="en-US" sz="2050" dirty="0"/>
          </a:p>
        </p:txBody>
      </p:sp>
      <p:pic>
        <p:nvPicPr>
          <p:cNvPr id="3" name="Image 0" descr="preencoded.png"/>
          <p:cNvPicPr>
            <a:picLocks noChangeAspect="1"/>
          </p:cNvPicPr>
          <p:nvPr/>
        </p:nvPicPr>
        <p:blipFill>
          <a:blip r:embed="rId3"/>
          <a:stretch>
            <a:fillRect/>
          </a:stretch>
        </p:blipFill>
        <p:spPr>
          <a:xfrm>
            <a:off x="6579275" y="1159550"/>
            <a:ext cx="1471732" cy="343019"/>
          </a:xfrm>
          <a:prstGeom prst="rect">
            <a:avLst/>
          </a:prstGeom>
        </p:spPr>
      </p:pic>
      <p:sp>
        <p:nvSpPr>
          <p:cNvPr id="4" name="Text 1"/>
          <p:cNvSpPr/>
          <p:nvPr/>
        </p:nvSpPr>
        <p:spPr>
          <a:xfrm>
            <a:off x="619601" y="1701641"/>
            <a:ext cx="13391198" cy="283250"/>
          </a:xfrm>
          <a:prstGeom prst="rect">
            <a:avLst/>
          </a:prstGeom>
          <a:noFill/>
          <a:ln/>
        </p:spPr>
        <p:txBody>
          <a:bodyPr wrap="non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G1 = structural permeant loads (walls, vaults, arches)</a:t>
            </a:r>
            <a:endParaRPr lang="en-US" sz="1350" dirty="0"/>
          </a:p>
        </p:txBody>
      </p:sp>
      <p:sp>
        <p:nvSpPr>
          <p:cNvPr id="5" name="Text 2"/>
          <p:cNvSpPr/>
          <p:nvPr/>
        </p:nvSpPr>
        <p:spPr>
          <a:xfrm>
            <a:off x="619601" y="2183963"/>
            <a:ext cx="13391198" cy="283250"/>
          </a:xfrm>
          <a:prstGeom prst="rect">
            <a:avLst/>
          </a:prstGeom>
          <a:noFill/>
          <a:ln/>
        </p:spPr>
        <p:txBody>
          <a:bodyPr wrap="non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G2= non-structural permeant loads (roof loads)</a:t>
            </a:r>
            <a:endParaRPr lang="en-US" sz="1350" dirty="0"/>
          </a:p>
        </p:txBody>
      </p:sp>
      <p:sp>
        <p:nvSpPr>
          <p:cNvPr id="6" name="Text 3"/>
          <p:cNvSpPr/>
          <p:nvPr/>
        </p:nvSpPr>
        <p:spPr>
          <a:xfrm>
            <a:off x="619601" y="2666286"/>
            <a:ext cx="13391198" cy="283250"/>
          </a:xfrm>
          <a:prstGeom prst="rect">
            <a:avLst/>
          </a:prstGeom>
          <a:noFill/>
          <a:ln/>
        </p:spPr>
        <p:txBody>
          <a:bodyPr wrap="non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We took the amplification factor into account by increasing the density of the structural elements by 30% and increasing the roof loads applied on the lateral walls by 30%</a:t>
            </a:r>
            <a:endParaRPr lang="en-US" sz="1350" dirty="0"/>
          </a:p>
        </p:txBody>
      </p:sp>
      <p:sp>
        <p:nvSpPr>
          <p:cNvPr id="7" name="Text 4"/>
          <p:cNvSpPr/>
          <p:nvPr/>
        </p:nvSpPr>
        <p:spPr>
          <a:xfrm>
            <a:off x="619601" y="3215045"/>
            <a:ext cx="2655808" cy="331946"/>
          </a:xfrm>
          <a:prstGeom prst="rect">
            <a:avLst/>
          </a:prstGeom>
          <a:noFill/>
          <a:ln/>
        </p:spPr>
        <p:txBody>
          <a:bodyPr wrap="none" lIns="0" tIns="0" rIns="0" bIns="0" rtlCol="0" anchor="t"/>
          <a:lstStyle/>
          <a:p>
            <a:pPr marL="0" indent="0">
              <a:lnSpc>
                <a:spcPts val="2600"/>
              </a:lnSpc>
              <a:buNone/>
            </a:pPr>
            <a:r>
              <a:rPr lang="en-US" sz="2050" dirty="0">
                <a:solidFill>
                  <a:srgbClr val="F44444"/>
                </a:solidFill>
                <a:latin typeface="Crimson Pro Semi Bold" pitchFamily="34" charset="0"/>
                <a:ea typeface="Crimson Pro Semi Bold" pitchFamily="34" charset="-122"/>
                <a:cs typeface="Crimson Pro Semi Bold" pitchFamily="34" charset="-120"/>
              </a:rPr>
              <a:t>The new densities:</a:t>
            </a:r>
            <a:endParaRPr lang="en-US" sz="2050" dirty="0"/>
          </a:p>
        </p:txBody>
      </p:sp>
      <p:pic>
        <p:nvPicPr>
          <p:cNvPr id="8" name="Image 1" descr="preencoded.png"/>
          <p:cNvPicPr>
            <a:picLocks noChangeAspect="1"/>
          </p:cNvPicPr>
          <p:nvPr/>
        </p:nvPicPr>
        <p:blipFill>
          <a:blip r:embed="rId4"/>
          <a:stretch>
            <a:fillRect/>
          </a:stretch>
        </p:blipFill>
        <p:spPr>
          <a:xfrm>
            <a:off x="619601" y="3812500"/>
            <a:ext cx="4614386" cy="745688"/>
          </a:xfrm>
          <a:prstGeom prst="rect">
            <a:avLst/>
          </a:prstGeom>
        </p:spPr>
      </p:pic>
      <p:sp>
        <p:nvSpPr>
          <p:cNvPr id="9" name="Text 5"/>
          <p:cNvSpPr/>
          <p:nvPr/>
        </p:nvSpPr>
        <p:spPr>
          <a:xfrm>
            <a:off x="619601" y="4823698"/>
            <a:ext cx="2655808" cy="331946"/>
          </a:xfrm>
          <a:prstGeom prst="rect">
            <a:avLst/>
          </a:prstGeom>
          <a:noFill/>
          <a:ln/>
        </p:spPr>
        <p:txBody>
          <a:bodyPr wrap="none" lIns="0" tIns="0" rIns="0" bIns="0" rtlCol="0" anchor="t"/>
          <a:lstStyle/>
          <a:p>
            <a:pPr marL="0" indent="0">
              <a:lnSpc>
                <a:spcPts val="2600"/>
              </a:lnSpc>
              <a:buNone/>
            </a:pPr>
            <a:r>
              <a:rPr lang="en-US" sz="2050" dirty="0">
                <a:solidFill>
                  <a:srgbClr val="F44444"/>
                </a:solidFill>
                <a:latin typeface="Crimson Pro Semi Bold" pitchFamily="34" charset="0"/>
                <a:ea typeface="Crimson Pro Semi Bold" pitchFamily="34" charset="-122"/>
                <a:cs typeface="Crimson Pro Semi Bold" pitchFamily="34" charset="-120"/>
              </a:rPr>
              <a:t>Roof loads components:</a:t>
            </a:r>
            <a:endParaRPr lang="en-US" sz="2050" dirty="0"/>
          </a:p>
        </p:txBody>
      </p:sp>
      <p:pic>
        <p:nvPicPr>
          <p:cNvPr id="10" name="Image 2" descr="preencoded.png"/>
          <p:cNvPicPr>
            <a:picLocks noChangeAspect="1"/>
          </p:cNvPicPr>
          <p:nvPr/>
        </p:nvPicPr>
        <p:blipFill>
          <a:blip r:embed="rId5"/>
          <a:stretch>
            <a:fillRect/>
          </a:stretch>
        </p:blipFill>
        <p:spPr>
          <a:xfrm>
            <a:off x="619601" y="5421154"/>
            <a:ext cx="5429607" cy="1697474"/>
          </a:xfrm>
          <a:prstGeom prst="rect">
            <a:avLst/>
          </a:prstGeom>
        </p:spPr>
      </p:pic>
      <p:sp>
        <p:nvSpPr>
          <p:cNvPr id="11" name="Text 6"/>
          <p:cNvSpPr/>
          <p:nvPr/>
        </p:nvSpPr>
        <p:spPr>
          <a:xfrm>
            <a:off x="619601" y="7317700"/>
            <a:ext cx="13391198" cy="283250"/>
          </a:xfrm>
          <a:prstGeom prst="rect">
            <a:avLst/>
          </a:prstGeom>
          <a:noFill/>
          <a:ln/>
        </p:spPr>
        <p:txBody>
          <a:bodyPr wrap="none" lIns="0" tIns="0" rIns="0" bIns="0" rtlCol="0" anchor="t"/>
          <a:lstStyle/>
          <a:p>
            <a:pPr marL="0" indent="0">
              <a:lnSpc>
                <a:spcPts val="2200"/>
              </a:lnSpc>
              <a:buNone/>
            </a:pP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17471" y="563642"/>
            <a:ext cx="6429613" cy="640556"/>
          </a:xfrm>
          <a:prstGeom prst="rect">
            <a:avLst/>
          </a:prstGeom>
          <a:noFill/>
          <a:ln/>
        </p:spPr>
        <p:txBody>
          <a:bodyPr wrap="none" lIns="0" tIns="0" rIns="0" bIns="0" rtlCol="0" anchor="t"/>
          <a:lstStyle/>
          <a:p>
            <a:pPr marL="0" indent="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Ansys Analysis (Vertical loads)</a:t>
            </a:r>
            <a:endParaRPr lang="en-US" sz="4000" dirty="0"/>
          </a:p>
        </p:txBody>
      </p:sp>
      <p:sp>
        <p:nvSpPr>
          <p:cNvPr id="3" name="Text 1"/>
          <p:cNvSpPr/>
          <p:nvPr/>
        </p:nvSpPr>
        <p:spPr>
          <a:xfrm>
            <a:off x="717471" y="1511618"/>
            <a:ext cx="4113014" cy="512564"/>
          </a:xfrm>
          <a:prstGeom prst="rect">
            <a:avLst/>
          </a:prstGeom>
          <a:noFill/>
          <a:ln/>
        </p:spPr>
        <p:txBody>
          <a:bodyPr wrap="none" lIns="0" tIns="0" rIns="0" bIns="0" rtlCol="0" anchor="t"/>
          <a:lstStyle/>
          <a:p>
            <a:pPr marL="0" indent="0">
              <a:lnSpc>
                <a:spcPts val="4000"/>
              </a:lnSpc>
              <a:buNone/>
            </a:pPr>
            <a:r>
              <a:rPr lang="en-US" sz="3200" dirty="0">
                <a:solidFill>
                  <a:srgbClr val="152D47"/>
                </a:solidFill>
                <a:latin typeface="Crimson Pro Semi Bold" pitchFamily="34" charset="0"/>
                <a:ea typeface="Crimson Pro Semi Bold" pitchFamily="34" charset="-122"/>
                <a:cs typeface="Crimson Pro Semi Bold" pitchFamily="34" charset="-120"/>
              </a:rPr>
              <a:t>Engineering Input Data:</a:t>
            </a:r>
            <a:endParaRPr lang="en-US" sz="3200" dirty="0"/>
          </a:p>
        </p:txBody>
      </p:sp>
      <p:sp>
        <p:nvSpPr>
          <p:cNvPr id="4" name="Text 2"/>
          <p:cNvSpPr/>
          <p:nvPr/>
        </p:nvSpPr>
        <p:spPr>
          <a:xfrm>
            <a:off x="717471" y="2516029"/>
            <a:ext cx="6347698" cy="328017"/>
          </a:xfrm>
          <a:prstGeom prst="rect">
            <a:avLst/>
          </a:prstGeom>
          <a:noFill/>
          <a:ln/>
        </p:spPr>
        <p:txBody>
          <a:bodyPr wrap="none" lIns="0" tIns="0" rIns="0" bIns="0" rtlCol="0" anchor="t"/>
          <a:lstStyle/>
          <a:p>
            <a:pPr marL="0" indent="0">
              <a:lnSpc>
                <a:spcPts val="2550"/>
              </a:lnSpc>
              <a:buNone/>
            </a:pPr>
            <a:r>
              <a:rPr lang="en-US" sz="1600" dirty="0">
                <a:solidFill>
                  <a:srgbClr val="4C4C4D"/>
                </a:solidFill>
                <a:latin typeface="Heebo" pitchFamily="34" charset="0"/>
                <a:ea typeface="Heebo" pitchFamily="34" charset="-122"/>
                <a:cs typeface="Heebo" pitchFamily="34" charset="-120"/>
              </a:rPr>
              <a:t>Walls and Pillars</a:t>
            </a:r>
            <a:endParaRPr lang="en-US" sz="1600" dirty="0"/>
          </a:p>
        </p:txBody>
      </p:sp>
      <p:pic>
        <p:nvPicPr>
          <p:cNvPr id="5" name="Image 0" descr="preencoded.png"/>
          <p:cNvPicPr>
            <a:picLocks noChangeAspect="1"/>
          </p:cNvPicPr>
          <p:nvPr/>
        </p:nvPicPr>
        <p:blipFill>
          <a:blip r:embed="rId3"/>
          <a:stretch>
            <a:fillRect/>
          </a:stretch>
        </p:blipFill>
        <p:spPr>
          <a:xfrm>
            <a:off x="717471" y="3074670"/>
            <a:ext cx="5736788" cy="3333274"/>
          </a:xfrm>
          <a:prstGeom prst="rect">
            <a:avLst/>
          </a:prstGeom>
        </p:spPr>
      </p:pic>
      <p:sp>
        <p:nvSpPr>
          <p:cNvPr id="6" name="Text 3"/>
          <p:cNvSpPr/>
          <p:nvPr/>
        </p:nvSpPr>
        <p:spPr>
          <a:xfrm>
            <a:off x="7572851" y="2516029"/>
            <a:ext cx="6347698" cy="328017"/>
          </a:xfrm>
          <a:prstGeom prst="rect">
            <a:avLst/>
          </a:prstGeom>
          <a:noFill/>
          <a:ln/>
        </p:spPr>
        <p:txBody>
          <a:bodyPr wrap="none" lIns="0" tIns="0" rIns="0" bIns="0" rtlCol="0" anchor="t"/>
          <a:lstStyle/>
          <a:p>
            <a:pPr marL="0" indent="0">
              <a:lnSpc>
                <a:spcPts val="2550"/>
              </a:lnSpc>
              <a:buNone/>
            </a:pPr>
            <a:r>
              <a:rPr lang="en-US" sz="1600" dirty="0">
                <a:solidFill>
                  <a:srgbClr val="4C4C4D"/>
                </a:solidFill>
                <a:latin typeface="Heebo" pitchFamily="34" charset="0"/>
                <a:ea typeface="Heebo" pitchFamily="34" charset="-122"/>
                <a:cs typeface="Heebo" pitchFamily="34" charset="-120"/>
              </a:rPr>
              <a:t>Vaults and Arches</a:t>
            </a:r>
            <a:endParaRPr lang="en-US" sz="1600" dirty="0"/>
          </a:p>
        </p:txBody>
      </p:sp>
      <p:pic>
        <p:nvPicPr>
          <p:cNvPr id="7" name="Image 1" descr="preencoded.png"/>
          <p:cNvPicPr>
            <a:picLocks noChangeAspect="1"/>
          </p:cNvPicPr>
          <p:nvPr/>
        </p:nvPicPr>
        <p:blipFill>
          <a:blip r:embed="rId4"/>
          <a:stretch>
            <a:fillRect/>
          </a:stretch>
        </p:blipFill>
        <p:spPr>
          <a:xfrm>
            <a:off x="7572851" y="3074670"/>
            <a:ext cx="5736788" cy="3342799"/>
          </a:xfrm>
          <a:prstGeom prst="rect">
            <a:avLst/>
          </a:prstGeom>
        </p:spPr>
      </p:pic>
      <p:sp>
        <p:nvSpPr>
          <p:cNvPr id="8" name="Text 4"/>
          <p:cNvSpPr/>
          <p:nvPr/>
        </p:nvSpPr>
        <p:spPr>
          <a:xfrm>
            <a:off x="7572851" y="6648093"/>
            <a:ext cx="6347698" cy="328017"/>
          </a:xfrm>
          <a:prstGeom prst="rect">
            <a:avLst/>
          </a:prstGeom>
          <a:noFill/>
          <a:ln/>
        </p:spPr>
        <p:txBody>
          <a:bodyPr wrap="none" lIns="0" tIns="0" rIns="0" bIns="0" rtlCol="0" anchor="t"/>
          <a:lstStyle/>
          <a:p>
            <a:pPr marL="0" indent="0">
              <a:lnSpc>
                <a:spcPts val="2550"/>
              </a:lnSpc>
              <a:buNone/>
            </a:pPr>
            <a:endParaRPr lang="en-US" sz="1600" dirty="0"/>
          </a:p>
        </p:txBody>
      </p:sp>
      <p:sp>
        <p:nvSpPr>
          <p:cNvPr id="9" name="Text 5"/>
          <p:cNvSpPr/>
          <p:nvPr/>
        </p:nvSpPr>
        <p:spPr>
          <a:xfrm>
            <a:off x="717471" y="7391162"/>
            <a:ext cx="13195459" cy="328017"/>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791"/>
          </a:xfrm>
          <a:prstGeom prst="rect">
            <a:avLst/>
          </a:prstGeom>
        </p:spPr>
      </p:pic>
      <p:sp>
        <p:nvSpPr>
          <p:cNvPr id="3" name="Shape 0"/>
          <p:cNvSpPr/>
          <p:nvPr/>
        </p:nvSpPr>
        <p:spPr>
          <a:xfrm>
            <a:off x="0" y="0"/>
            <a:ext cx="14630400" cy="8230791"/>
          </a:xfrm>
          <a:prstGeom prst="rect">
            <a:avLst/>
          </a:prstGeom>
          <a:solidFill>
            <a:srgbClr val="FFFFFF">
              <a:alpha val="85000"/>
            </a:srgbClr>
          </a:solidFill>
          <a:ln/>
        </p:spPr>
        <p:txBody>
          <a:bodyPr/>
          <a:lstStyle/>
          <a:p>
            <a:endParaRPr lang="LID4096"/>
          </a:p>
        </p:txBody>
      </p:sp>
      <p:sp>
        <p:nvSpPr>
          <p:cNvPr id="4" name="Text 1"/>
          <p:cNvSpPr/>
          <p:nvPr/>
        </p:nvSpPr>
        <p:spPr>
          <a:xfrm>
            <a:off x="619839" y="486966"/>
            <a:ext cx="4317325" cy="442674"/>
          </a:xfrm>
          <a:prstGeom prst="rect">
            <a:avLst/>
          </a:prstGeom>
          <a:noFill/>
          <a:ln/>
        </p:spPr>
        <p:txBody>
          <a:bodyPr wrap="none" lIns="0" tIns="0" rIns="0" bIns="0" rtlCol="0" anchor="t"/>
          <a:lstStyle/>
          <a:p>
            <a:pPr marL="0" indent="0">
              <a:lnSpc>
                <a:spcPts val="3450"/>
              </a:lnSpc>
              <a:buNone/>
            </a:pPr>
            <a:r>
              <a:rPr lang="en-US" sz="2750" dirty="0">
                <a:solidFill>
                  <a:srgbClr val="152D47"/>
                </a:solidFill>
                <a:latin typeface="Crimson Pro Semi Bold" pitchFamily="34" charset="0"/>
                <a:ea typeface="Crimson Pro Semi Bold" pitchFamily="34" charset="-122"/>
                <a:cs typeface="Crimson Pro Semi Bold" pitchFamily="34" charset="-120"/>
              </a:rPr>
              <a:t>Geometry Definition in Ansys</a:t>
            </a:r>
            <a:endParaRPr lang="en-US" sz="2750" dirty="0"/>
          </a:p>
        </p:txBody>
      </p:sp>
      <p:sp>
        <p:nvSpPr>
          <p:cNvPr id="5" name="Text 2"/>
          <p:cNvSpPr/>
          <p:nvPr/>
        </p:nvSpPr>
        <p:spPr>
          <a:xfrm>
            <a:off x="619839" y="1106686"/>
            <a:ext cx="5121235" cy="331946"/>
          </a:xfrm>
          <a:prstGeom prst="rect">
            <a:avLst/>
          </a:prstGeom>
          <a:noFill/>
          <a:ln/>
        </p:spPr>
        <p:txBody>
          <a:bodyPr wrap="none" lIns="0" tIns="0" rIns="0" bIns="0" rtlCol="0" anchor="t"/>
          <a:lstStyle/>
          <a:p>
            <a:pPr marL="0" indent="0">
              <a:lnSpc>
                <a:spcPts val="2600"/>
              </a:lnSpc>
              <a:buNone/>
            </a:pPr>
            <a:r>
              <a:rPr lang="en-US" sz="2050" dirty="0">
                <a:solidFill>
                  <a:srgbClr val="152D47"/>
                </a:solidFill>
                <a:latin typeface="Crimson Pro Semi Bold" pitchFamily="34" charset="0"/>
                <a:ea typeface="Crimson Pro Semi Bold" pitchFamily="34" charset="-122"/>
                <a:cs typeface="Crimson Pro Semi Bold" pitchFamily="34" charset="-120"/>
              </a:rPr>
              <a:t>Refining Geometry and Sharing in Space Claim</a:t>
            </a:r>
            <a:endParaRPr lang="en-US" sz="2050" dirty="0"/>
          </a:p>
        </p:txBody>
      </p:sp>
      <p:sp>
        <p:nvSpPr>
          <p:cNvPr id="6" name="Text 3"/>
          <p:cNvSpPr/>
          <p:nvPr/>
        </p:nvSpPr>
        <p:spPr>
          <a:xfrm>
            <a:off x="619839" y="1704261"/>
            <a:ext cx="13390721" cy="566738"/>
          </a:xfrm>
          <a:prstGeom prst="rect">
            <a:avLst/>
          </a:prstGeom>
          <a:noFill/>
          <a:ln/>
        </p:spPr>
        <p:txBody>
          <a:bodyPr wrap="squar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Sharing models within SpaceClaim ensures consistency in the simulation process, allowing project to refine CAD data, repair issues, and optimize geometries for meshing and computational efficiency. This enhances the accuracy and performance of structural simulations.</a:t>
            </a:r>
            <a:endParaRPr lang="en-US" sz="1350" dirty="0"/>
          </a:p>
        </p:txBody>
      </p:sp>
      <p:pic>
        <p:nvPicPr>
          <p:cNvPr id="7" name="Image 1" descr="preencoded.png"/>
          <p:cNvPicPr>
            <a:picLocks noChangeAspect="1"/>
          </p:cNvPicPr>
          <p:nvPr/>
        </p:nvPicPr>
        <p:blipFill>
          <a:blip r:embed="rId4"/>
          <a:stretch>
            <a:fillRect/>
          </a:stretch>
        </p:blipFill>
        <p:spPr>
          <a:xfrm>
            <a:off x="2223254" y="2470190"/>
            <a:ext cx="10183773" cy="4791075"/>
          </a:xfrm>
          <a:prstGeom prst="rect">
            <a:avLst/>
          </a:prstGeom>
        </p:spPr>
      </p:pic>
      <p:sp>
        <p:nvSpPr>
          <p:cNvPr id="8" name="Text 4"/>
          <p:cNvSpPr/>
          <p:nvPr/>
        </p:nvSpPr>
        <p:spPr>
          <a:xfrm>
            <a:off x="619839" y="7460456"/>
            <a:ext cx="13390721" cy="283369"/>
          </a:xfrm>
          <a:prstGeom prst="rect">
            <a:avLst/>
          </a:prstGeom>
          <a:noFill/>
          <a:ln/>
        </p:spPr>
        <p:txBody>
          <a:bodyPr wrap="none" lIns="0" tIns="0" rIns="0" bIns="0" rtlCol="0" anchor="t"/>
          <a:lstStyle/>
          <a:p>
            <a:pPr marL="0" indent="0">
              <a:lnSpc>
                <a:spcPts val="2200"/>
              </a:lnSpc>
              <a:buNone/>
            </a:pPr>
            <a:endParaRPr 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65083" y="522565"/>
            <a:ext cx="6704409" cy="593765"/>
          </a:xfrm>
          <a:prstGeom prst="rect">
            <a:avLst/>
          </a:prstGeom>
          <a:noFill/>
          <a:ln/>
        </p:spPr>
        <p:txBody>
          <a:bodyPr wrap="none" lIns="0" tIns="0" rIns="0" bIns="0" rtlCol="0" anchor="t"/>
          <a:lstStyle/>
          <a:p>
            <a:pPr marL="0" indent="0">
              <a:lnSpc>
                <a:spcPts val="4650"/>
              </a:lnSpc>
              <a:buNone/>
            </a:pPr>
            <a:r>
              <a:rPr lang="en-US" sz="3700" dirty="0">
                <a:solidFill>
                  <a:srgbClr val="152D47"/>
                </a:solidFill>
                <a:latin typeface="Crimson Pro Semi Bold" pitchFamily="34" charset="0"/>
                <a:ea typeface="Crimson Pro Semi Bold" pitchFamily="34" charset="-122"/>
                <a:cs typeface="Crimson Pro Semi Bold" pitchFamily="34" charset="-120"/>
              </a:rPr>
              <a:t>Geometery Properties Assignment</a:t>
            </a:r>
            <a:endParaRPr lang="en-US" sz="3700" dirty="0"/>
          </a:p>
        </p:txBody>
      </p:sp>
      <p:pic>
        <p:nvPicPr>
          <p:cNvPr id="3" name="Image 0" descr="preencoded.png"/>
          <p:cNvPicPr>
            <a:picLocks noChangeAspect="1"/>
          </p:cNvPicPr>
          <p:nvPr/>
        </p:nvPicPr>
        <p:blipFill>
          <a:blip r:embed="rId3"/>
          <a:stretch>
            <a:fillRect/>
          </a:stretch>
        </p:blipFill>
        <p:spPr>
          <a:xfrm>
            <a:off x="1744027" y="1710095"/>
            <a:ext cx="11142345" cy="5730835"/>
          </a:xfrm>
          <a:prstGeom prst="rect">
            <a:avLst/>
          </a:prstGeom>
        </p:spPr>
      </p:pic>
      <p:sp>
        <p:nvSpPr>
          <p:cNvPr id="4" name="Text 1"/>
          <p:cNvSpPr/>
          <p:nvPr/>
        </p:nvSpPr>
        <p:spPr>
          <a:xfrm>
            <a:off x="665083" y="7440930"/>
            <a:ext cx="13300234" cy="303967"/>
          </a:xfrm>
          <a:prstGeom prst="rect">
            <a:avLst/>
          </a:prstGeom>
          <a:noFill/>
          <a:ln/>
        </p:spPr>
        <p:txBody>
          <a:bodyPr wrap="none" lIns="0" tIns="0" rIns="0" bIns="0" rtlCol="0" anchor="t"/>
          <a:lstStyle/>
          <a:p>
            <a:pPr marL="0" indent="0">
              <a:lnSpc>
                <a:spcPts val="2350"/>
              </a:lnSpc>
              <a:buNone/>
            </a:pP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LID4096"/>
          </a:p>
        </p:txBody>
      </p:sp>
      <p:sp>
        <p:nvSpPr>
          <p:cNvPr id="4" name="Text 1"/>
          <p:cNvSpPr/>
          <p:nvPr/>
        </p:nvSpPr>
        <p:spPr>
          <a:xfrm>
            <a:off x="716280" y="725924"/>
            <a:ext cx="4093131" cy="511612"/>
          </a:xfrm>
          <a:prstGeom prst="rect">
            <a:avLst/>
          </a:prstGeom>
          <a:noFill/>
          <a:ln/>
        </p:spPr>
        <p:txBody>
          <a:bodyPr wrap="none" lIns="0" tIns="0" rIns="0" bIns="0" rtlCol="0" anchor="t"/>
          <a:lstStyle/>
          <a:p>
            <a:pPr marL="0" indent="0">
              <a:lnSpc>
                <a:spcPts val="4000"/>
              </a:lnSpc>
              <a:buNone/>
            </a:pPr>
            <a:r>
              <a:rPr lang="en-US" sz="3200" dirty="0">
                <a:solidFill>
                  <a:srgbClr val="152D47"/>
                </a:solidFill>
                <a:latin typeface="Crimson Pro Semi Bold" pitchFamily="34" charset="0"/>
                <a:ea typeface="Crimson Pro Semi Bold" pitchFamily="34" charset="-122"/>
                <a:cs typeface="Crimson Pro Semi Bold" pitchFamily="34" charset="-120"/>
              </a:rPr>
              <a:t>Meshing</a:t>
            </a:r>
            <a:endParaRPr lang="en-US" sz="3200" dirty="0"/>
          </a:p>
        </p:txBody>
      </p:sp>
      <p:sp>
        <p:nvSpPr>
          <p:cNvPr id="5" name="Text 2"/>
          <p:cNvSpPr/>
          <p:nvPr/>
        </p:nvSpPr>
        <p:spPr>
          <a:xfrm>
            <a:off x="716280" y="1442085"/>
            <a:ext cx="3069788" cy="383619"/>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Meshing Strategy</a:t>
            </a:r>
            <a:endParaRPr lang="en-US" sz="2400" dirty="0"/>
          </a:p>
        </p:txBody>
      </p:sp>
      <p:sp>
        <p:nvSpPr>
          <p:cNvPr id="6" name="Text 3"/>
          <p:cNvSpPr/>
          <p:nvPr/>
        </p:nvSpPr>
        <p:spPr>
          <a:xfrm>
            <a:off x="716280" y="2204204"/>
            <a:ext cx="5664279" cy="327422"/>
          </a:xfrm>
          <a:prstGeom prst="rect">
            <a:avLst/>
          </a:prstGeom>
          <a:noFill/>
          <a:ln/>
        </p:spPr>
        <p:txBody>
          <a:bodyPr wrap="non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Element Models:</a:t>
            </a:r>
            <a:r>
              <a:rPr lang="en-US" sz="1600" dirty="0">
                <a:solidFill>
                  <a:srgbClr val="4C4C4D"/>
                </a:solidFill>
                <a:latin typeface="Heebo" pitchFamily="34" charset="0"/>
                <a:ea typeface="Heebo" pitchFamily="34" charset="-122"/>
                <a:cs typeface="Heebo" pitchFamily="34" charset="-120"/>
              </a:rPr>
              <a:t> Structure divided into three parts:</a:t>
            </a:r>
            <a:endParaRPr lang="en-US" sz="1600" dirty="0"/>
          </a:p>
        </p:txBody>
      </p:sp>
      <p:sp>
        <p:nvSpPr>
          <p:cNvPr id="7" name="Text 4"/>
          <p:cNvSpPr/>
          <p:nvPr/>
        </p:nvSpPr>
        <p:spPr>
          <a:xfrm>
            <a:off x="716280" y="2603183"/>
            <a:ext cx="5664279" cy="327422"/>
          </a:xfrm>
          <a:prstGeom prst="rect">
            <a:avLst/>
          </a:prstGeom>
          <a:noFill/>
          <a:ln/>
        </p:spPr>
        <p:txBody>
          <a:bodyPr wrap="non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Sail vault</a:t>
            </a:r>
            <a:endParaRPr lang="en-US" sz="1600" dirty="0"/>
          </a:p>
        </p:txBody>
      </p:sp>
      <p:sp>
        <p:nvSpPr>
          <p:cNvPr id="8" name="Text 5"/>
          <p:cNvSpPr/>
          <p:nvPr/>
        </p:nvSpPr>
        <p:spPr>
          <a:xfrm>
            <a:off x="716280" y="3002161"/>
            <a:ext cx="5664279" cy="327422"/>
          </a:xfrm>
          <a:prstGeom prst="rect">
            <a:avLst/>
          </a:prstGeom>
          <a:noFill/>
          <a:ln/>
        </p:spPr>
        <p:txBody>
          <a:bodyPr wrap="non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Arches &amp; barrel vault</a:t>
            </a:r>
            <a:endParaRPr lang="en-US" sz="1600" dirty="0"/>
          </a:p>
        </p:txBody>
      </p:sp>
      <p:sp>
        <p:nvSpPr>
          <p:cNvPr id="9" name="Text 6"/>
          <p:cNvSpPr/>
          <p:nvPr/>
        </p:nvSpPr>
        <p:spPr>
          <a:xfrm>
            <a:off x="716280" y="3401139"/>
            <a:ext cx="5664279" cy="327422"/>
          </a:xfrm>
          <a:prstGeom prst="rect">
            <a:avLst/>
          </a:prstGeom>
          <a:noFill/>
          <a:ln/>
        </p:spPr>
        <p:txBody>
          <a:bodyPr wrap="non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Walls</a:t>
            </a:r>
            <a:endParaRPr lang="en-US" sz="1600" dirty="0"/>
          </a:p>
        </p:txBody>
      </p:sp>
      <p:sp>
        <p:nvSpPr>
          <p:cNvPr id="10" name="Text 7"/>
          <p:cNvSpPr/>
          <p:nvPr/>
        </p:nvSpPr>
        <p:spPr>
          <a:xfrm>
            <a:off x="716280" y="3800118"/>
            <a:ext cx="5664279" cy="327422"/>
          </a:xfrm>
          <a:prstGeom prst="rect">
            <a:avLst/>
          </a:prstGeom>
          <a:noFill/>
          <a:ln/>
        </p:spPr>
        <p:txBody>
          <a:bodyPr wrap="non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Mesh Refinement:</a:t>
            </a:r>
            <a:endParaRPr lang="en-US" sz="1600" dirty="0"/>
          </a:p>
        </p:txBody>
      </p:sp>
      <p:sp>
        <p:nvSpPr>
          <p:cNvPr id="11" name="Text 8"/>
          <p:cNvSpPr/>
          <p:nvPr/>
        </p:nvSpPr>
        <p:spPr>
          <a:xfrm>
            <a:off x="716280" y="4199096"/>
            <a:ext cx="5664279" cy="654844"/>
          </a:xfrm>
          <a:prstGeom prst="rect">
            <a:avLst/>
          </a:prstGeom>
          <a:noFill/>
          <a:ln/>
        </p:spPr>
        <p:txBody>
          <a:bodyPr wrap="squar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Sail vault:</a:t>
            </a:r>
            <a:r>
              <a:rPr lang="en-US" sz="1600" dirty="0">
                <a:solidFill>
                  <a:srgbClr val="4C4C4D"/>
                </a:solidFill>
                <a:latin typeface="Heebo" pitchFamily="34" charset="0"/>
                <a:ea typeface="Heebo" pitchFamily="34" charset="-122"/>
                <a:cs typeface="Heebo" pitchFamily="34" charset="-120"/>
              </a:rPr>
              <a:t> </a:t>
            </a:r>
            <a:r>
              <a:rPr lang="en-US" sz="1600" b="1" dirty="0">
                <a:solidFill>
                  <a:srgbClr val="4C4C4D"/>
                </a:solidFill>
                <a:latin typeface="Heebo" pitchFamily="34" charset="0"/>
                <a:ea typeface="Heebo" pitchFamily="34" charset="-122"/>
                <a:cs typeface="Heebo" pitchFamily="34" charset="-120"/>
              </a:rPr>
              <a:t>Fine mesh (6 cm)</a:t>
            </a:r>
            <a:r>
              <a:rPr lang="en-US" sz="1600" dirty="0">
                <a:solidFill>
                  <a:srgbClr val="4C4C4D"/>
                </a:solidFill>
                <a:latin typeface="Heebo" pitchFamily="34" charset="0"/>
                <a:ea typeface="Heebo" pitchFamily="34" charset="-122"/>
                <a:cs typeface="Heebo" pitchFamily="34" charset="-120"/>
              </a:rPr>
              <a:t> for accuracy due to thinness.</a:t>
            </a:r>
            <a:endParaRPr lang="en-US" sz="1600" dirty="0"/>
          </a:p>
        </p:txBody>
      </p:sp>
      <p:sp>
        <p:nvSpPr>
          <p:cNvPr id="12" name="Text 9"/>
          <p:cNvSpPr/>
          <p:nvPr/>
        </p:nvSpPr>
        <p:spPr>
          <a:xfrm>
            <a:off x="716280" y="4925497"/>
            <a:ext cx="5664279" cy="327422"/>
          </a:xfrm>
          <a:prstGeom prst="rect">
            <a:avLst/>
          </a:prstGeom>
          <a:noFill/>
          <a:ln/>
        </p:spPr>
        <p:txBody>
          <a:bodyPr wrap="non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Arches &amp; barrel vault:</a:t>
            </a:r>
            <a:r>
              <a:rPr lang="en-US" sz="1600" dirty="0">
                <a:solidFill>
                  <a:srgbClr val="4C4C4D"/>
                </a:solidFill>
                <a:latin typeface="Heebo" pitchFamily="34" charset="0"/>
                <a:ea typeface="Heebo" pitchFamily="34" charset="-122"/>
                <a:cs typeface="Heebo" pitchFamily="34" charset="-120"/>
              </a:rPr>
              <a:t> </a:t>
            </a:r>
            <a:r>
              <a:rPr lang="en-US" sz="1600" b="1" dirty="0">
                <a:solidFill>
                  <a:srgbClr val="4C4C4D"/>
                </a:solidFill>
                <a:latin typeface="Heebo" pitchFamily="34" charset="0"/>
                <a:ea typeface="Heebo" pitchFamily="34" charset="-122"/>
                <a:cs typeface="Heebo" pitchFamily="34" charset="-120"/>
              </a:rPr>
              <a:t>Medium mesh (10 cm).</a:t>
            </a:r>
            <a:endParaRPr lang="en-US" sz="1600" dirty="0"/>
          </a:p>
        </p:txBody>
      </p:sp>
      <p:sp>
        <p:nvSpPr>
          <p:cNvPr id="13" name="Text 10"/>
          <p:cNvSpPr/>
          <p:nvPr/>
        </p:nvSpPr>
        <p:spPr>
          <a:xfrm>
            <a:off x="716280" y="5324475"/>
            <a:ext cx="5664279" cy="327422"/>
          </a:xfrm>
          <a:prstGeom prst="rect">
            <a:avLst/>
          </a:prstGeom>
          <a:noFill/>
          <a:ln/>
        </p:spPr>
        <p:txBody>
          <a:bodyPr wrap="none" lIns="0" tIns="0" rIns="0" bIns="0" rtlCol="0" anchor="t"/>
          <a:lstStyle/>
          <a:p>
            <a:pPr marL="685800" lvl="1"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Walls:</a:t>
            </a:r>
            <a:r>
              <a:rPr lang="en-US" sz="1600" dirty="0">
                <a:solidFill>
                  <a:srgbClr val="4C4C4D"/>
                </a:solidFill>
                <a:latin typeface="Heebo" pitchFamily="34" charset="0"/>
                <a:ea typeface="Heebo" pitchFamily="34" charset="-122"/>
                <a:cs typeface="Heebo" pitchFamily="34" charset="-120"/>
              </a:rPr>
              <a:t> </a:t>
            </a:r>
            <a:r>
              <a:rPr lang="en-US" sz="1600" b="1" dirty="0">
                <a:solidFill>
                  <a:srgbClr val="4C4C4D"/>
                </a:solidFill>
                <a:latin typeface="Heebo" pitchFamily="34" charset="0"/>
                <a:ea typeface="Heebo" pitchFamily="34" charset="-122"/>
                <a:cs typeface="Heebo" pitchFamily="34" charset="-120"/>
              </a:rPr>
              <a:t>Coarse mesh (20 cm)</a:t>
            </a:r>
            <a:r>
              <a:rPr lang="en-US" sz="1600" dirty="0">
                <a:solidFill>
                  <a:srgbClr val="4C4C4D"/>
                </a:solidFill>
                <a:latin typeface="Heebo" pitchFamily="34" charset="0"/>
                <a:ea typeface="Heebo" pitchFamily="34" charset="-122"/>
                <a:cs typeface="Heebo" pitchFamily="34" charset="-120"/>
              </a:rPr>
              <a:t> for efficiency.</a:t>
            </a:r>
            <a:endParaRPr lang="en-US" sz="1600" dirty="0"/>
          </a:p>
        </p:txBody>
      </p:sp>
      <p:sp>
        <p:nvSpPr>
          <p:cNvPr id="14" name="Text 11"/>
          <p:cNvSpPr/>
          <p:nvPr/>
        </p:nvSpPr>
        <p:spPr>
          <a:xfrm>
            <a:off x="716280" y="5723453"/>
            <a:ext cx="5664279" cy="654844"/>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Optimization Process:</a:t>
            </a:r>
            <a:r>
              <a:rPr lang="en-US" sz="1600" dirty="0">
                <a:solidFill>
                  <a:srgbClr val="4C4C4D"/>
                </a:solidFill>
                <a:latin typeface="Heebo" pitchFamily="34" charset="0"/>
                <a:ea typeface="Heebo" pitchFamily="34" charset="-122"/>
                <a:cs typeface="Heebo" pitchFamily="34" charset="-120"/>
              </a:rPr>
              <a:t> Started with a coarse mesh, refined iteratively until result differences were </a:t>
            </a:r>
            <a:r>
              <a:rPr lang="en-US" sz="1600" b="1" dirty="0">
                <a:solidFill>
                  <a:srgbClr val="4C4C4D"/>
                </a:solidFill>
                <a:latin typeface="Heebo" pitchFamily="34" charset="0"/>
                <a:ea typeface="Heebo" pitchFamily="34" charset="-122"/>
                <a:cs typeface="Heebo" pitchFamily="34" charset="-120"/>
              </a:rPr>
              <a:t>&lt;5%</a:t>
            </a:r>
            <a:r>
              <a:rPr lang="en-US" sz="1600" dirty="0">
                <a:solidFill>
                  <a:srgbClr val="4C4C4D"/>
                </a:solidFill>
                <a:latin typeface="Heebo" pitchFamily="34" charset="0"/>
                <a:ea typeface="Heebo" pitchFamily="34" charset="-122"/>
                <a:cs typeface="Heebo" pitchFamily="34" charset="-120"/>
              </a:rPr>
              <a:t>.</a:t>
            </a:r>
            <a:endParaRPr lang="en-US" sz="1600" dirty="0"/>
          </a:p>
        </p:txBody>
      </p:sp>
      <p:sp>
        <p:nvSpPr>
          <p:cNvPr id="15" name="Text 12"/>
          <p:cNvSpPr/>
          <p:nvPr/>
        </p:nvSpPr>
        <p:spPr>
          <a:xfrm>
            <a:off x="716280" y="6449854"/>
            <a:ext cx="5664279" cy="982266"/>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Sail Vault Exception:</a:t>
            </a:r>
            <a:r>
              <a:rPr lang="en-US" sz="1600" dirty="0">
                <a:solidFill>
                  <a:srgbClr val="4C4C4D"/>
                </a:solidFill>
                <a:latin typeface="Heebo" pitchFamily="34" charset="0"/>
                <a:ea typeface="Heebo" pitchFamily="34" charset="-122"/>
                <a:cs typeface="Heebo" pitchFamily="34" charset="-120"/>
              </a:rPr>
              <a:t> Using at least three elements per dimension was not accessible, due to large amount of elements and as it </a:t>
            </a:r>
            <a:r>
              <a:rPr lang="en-US" sz="1600" b="1" dirty="0">
                <a:solidFill>
                  <a:srgbClr val="4C4C4D"/>
                </a:solidFill>
                <a:latin typeface="Heebo" pitchFamily="34" charset="0"/>
                <a:ea typeface="Heebo" pitchFamily="34" charset="-122"/>
                <a:cs typeface="Heebo" pitchFamily="34" charset="-120"/>
              </a:rPr>
              <a:t>did not impact results significantly</a:t>
            </a:r>
            <a:r>
              <a:rPr lang="en-US" sz="1600" dirty="0">
                <a:solidFill>
                  <a:srgbClr val="4C4C4D"/>
                </a:solidFill>
                <a:latin typeface="Heebo" pitchFamily="34" charset="0"/>
                <a:ea typeface="Heebo" pitchFamily="34" charset="-122"/>
                <a:cs typeface="Heebo" pitchFamily="34" charset="-120"/>
              </a:rPr>
              <a:t>.</a:t>
            </a:r>
            <a:endParaRPr lang="en-US" sz="1600" dirty="0"/>
          </a:p>
        </p:txBody>
      </p:sp>
      <p:pic>
        <p:nvPicPr>
          <p:cNvPr id="16" name="Image 1" descr="preencoded.png"/>
          <p:cNvPicPr>
            <a:picLocks noChangeAspect="1"/>
          </p:cNvPicPr>
          <p:nvPr/>
        </p:nvPicPr>
        <p:blipFill>
          <a:blip r:embed="rId4"/>
          <a:stretch>
            <a:fillRect/>
          </a:stretch>
        </p:blipFill>
        <p:spPr>
          <a:xfrm>
            <a:off x="7283529" y="2362795"/>
            <a:ext cx="6241971" cy="37536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675799" y="725567"/>
            <a:ext cx="2963823" cy="362069"/>
          </a:xfrm>
          <a:prstGeom prst="rect">
            <a:avLst/>
          </a:prstGeom>
          <a:noFill/>
          <a:ln/>
        </p:spPr>
        <p:txBody>
          <a:bodyPr wrap="none" lIns="0" tIns="0" rIns="0" bIns="0" rtlCol="0" anchor="t"/>
          <a:lstStyle/>
          <a:p>
            <a:pPr marL="0" indent="0">
              <a:lnSpc>
                <a:spcPts val="2850"/>
              </a:lnSpc>
              <a:buNone/>
            </a:pPr>
            <a:r>
              <a:rPr lang="en-US" sz="2250" dirty="0">
                <a:solidFill>
                  <a:srgbClr val="152D47"/>
                </a:solidFill>
                <a:latin typeface="Crimson Pro Semi Bold" pitchFamily="34" charset="0"/>
                <a:ea typeface="Crimson Pro Semi Bold" pitchFamily="34" charset="-122"/>
                <a:cs typeface="Crimson Pro Semi Bold" pitchFamily="34" charset="-120"/>
              </a:rPr>
              <a:t>Mesh Sizing and Method</a:t>
            </a:r>
            <a:endParaRPr lang="en-US" sz="2250" dirty="0"/>
          </a:p>
        </p:txBody>
      </p:sp>
      <p:sp>
        <p:nvSpPr>
          <p:cNvPr id="3" name="Text 1"/>
          <p:cNvSpPr/>
          <p:nvPr/>
        </p:nvSpPr>
        <p:spPr>
          <a:xfrm>
            <a:off x="675799" y="1280636"/>
            <a:ext cx="6403896" cy="617934"/>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A separate meshing method was assigned to each distinct set of elements. In this process, the linear tetrahedron method was utilized.</a:t>
            </a:r>
            <a:endParaRPr lang="en-US" sz="1500" dirty="0"/>
          </a:p>
        </p:txBody>
      </p:sp>
      <p:pic>
        <p:nvPicPr>
          <p:cNvPr id="4" name="Image 0" descr="preencoded.png"/>
          <p:cNvPicPr>
            <a:picLocks noChangeAspect="1"/>
          </p:cNvPicPr>
          <p:nvPr/>
        </p:nvPicPr>
        <p:blipFill>
          <a:blip r:embed="rId3"/>
          <a:stretch>
            <a:fillRect/>
          </a:stretch>
        </p:blipFill>
        <p:spPr>
          <a:xfrm>
            <a:off x="675799" y="2115741"/>
            <a:ext cx="4272201" cy="2121337"/>
          </a:xfrm>
          <a:prstGeom prst="rect">
            <a:avLst/>
          </a:prstGeom>
        </p:spPr>
      </p:pic>
      <p:pic>
        <p:nvPicPr>
          <p:cNvPr id="5" name="Image 1" descr="preencoded.png"/>
          <p:cNvPicPr>
            <a:picLocks noChangeAspect="1"/>
          </p:cNvPicPr>
          <p:nvPr/>
        </p:nvPicPr>
        <p:blipFill>
          <a:blip r:embed="rId4"/>
          <a:stretch>
            <a:fillRect/>
          </a:stretch>
        </p:blipFill>
        <p:spPr>
          <a:xfrm>
            <a:off x="675799" y="4454247"/>
            <a:ext cx="2660333" cy="2499479"/>
          </a:xfrm>
          <a:prstGeom prst="rect">
            <a:avLst/>
          </a:prstGeom>
        </p:spPr>
      </p:pic>
      <p:sp>
        <p:nvSpPr>
          <p:cNvPr id="6" name="Text 2"/>
          <p:cNvSpPr/>
          <p:nvPr/>
        </p:nvSpPr>
        <p:spPr>
          <a:xfrm>
            <a:off x="7558326" y="725567"/>
            <a:ext cx="2896314" cy="362069"/>
          </a:xfrm>
          <a:prstGeom prst="rect">
            <a:avLst/>
          </a:prstGeom>
          <a:noFill/>
          <a:ln/>
        </p:spPr>
        <p:txBody>
          <a:bodyPr wrap="none" lIns="0" tIns="0" rIns="0" bIns="0" rtlCol="0" anchor="t"/>
          <a:lstStyle/>
          <a:p>
            <a:pPr marL="0" indent="0">
              <a:lnSpc>
                <a:spcPts val="2850"/>
              </a:lnSpc>
              <a:buNone/>
            </a:pPr>
            <a:r>
              <a:rPr lang="en-US" sz="2250" dirty="0">
                <a:solidFill>
                  <a:srgbClr val="152D47"/>
                </a:solidFill>
                <a:latin typeface="Crimson Pro Semi Bold" pitchFamily="34" charset="0"/>
                <a:ea typeface="Crimson Pro Semi Bold" pitchFamily="34" charset="-122"/>
                <a:cs typeface="Crimson Pro Semi Bold" pitchFamily="34" charset="-120"/>
              </a:rPr>
              <a:t>Mesh Statics</a:t>
            </a:r>
            <a:endParaRPr lang="en-US" sz="2250" dirty="0"/>
          </a:p>
        </p:txBody>
      </p:sp>
      <p:sp>
        <p:nvSpPr>
          <p:cNvPr id="7" name="Text 3"/>
          <p:cNvSpPr/>
          <p:nvPr/>
        </p:nvSpPr>
        <p:spPr>
          <a:xfrm>
            <a:off x="7558326" y="1280636"/>
            <a:ext cx="6403896" cy="617934"/>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Considering the constraints imposed in the software, the optimal number of </a:t>
            </a:r>
            <a:r>
              <a:rPr lang="en-US" sz="1500" u="sng" dirty="0">
                <a:solidFill>
                  <a:srgbClr val="4C4C4D"/>
                </a:solidFill>
                <a:latin typeface="Heebo" pitchFamily="34" charset="0"/>
                <a:ea typeface="Heebo" pitchFamily="34" charset="-122"/>
                <a:cs typeface="Heebo" pitchFamily="34" charset="-120"/>
              </a:rPr>
              <a:t>elements</a:t>
            </a:r>
            <a:r>
              <a:rPr lang="en-US" sz="1500" dirty="0">
                <a:solidFill>
                  <a:srgbClr val="4C4C4D"/>
                </a:solidFill>
                <a:latin typeface="Heebo" pitchFamily="34" charset="0"/>
                <a:ea typeface="Heebo" pitchFamily="34" charset="-122"/>
                <a:cs typeface="Heebo" pitchFamily="34" charset="-120"/>
              </a:rPr>
              <a:t> and </a:t>
            </a:r>
            <a:r>
              <a:rPr lang="en-US" sz="1500" u="sng" dirty="0">
                <a:solidFill>
                  <a:srgbClr val="4C4C4D"/>
                </a:solidFill>
                <a:latin typeface="Heebo" pitchFamily="34" charset="0"/>
                <a:ea typeface="Heebo" pitchFamily="34" charset="-122"/>
                <a:cs typeface="Heebo" pitchFamily="34" charset="-120"/>
              </a:rPr>
              <a:t>nodes</a:t>
            </a:r>
            <a:r>
              <a:rPr lang="en-US" sz="1500" dirty="0">
                <a:solidFill>
                  <a:srgbClr val="4C4C4D"/>
                </a:solidFill>
                <a:latin typeface="Heebo" pitchFamily="34" charset="0"/>
                <a:ea typeface="Heebo" pitchFamily="34" charset="-122"/>
                <a:cs typeface="Heebo" pitchFamily="34" charset="-120"/>
              </a:rPr>
              <a:t> is defined as follows:</a:t>
            </a:r>
            <a:endParaRPr lang="en-US" sz="1500" dirty="0"/>
          </a:p>
        </p:txBody>
      </p:sp>
      <p:pic>
        <p:nvPicPr>
          <p:cNvPr id="8" name="Image 2" descr="preencoded.png"/>
          <p:cNvPicPr>
            <a:picLocks noChangeAspect="1"/>
          </p:cNvPicPr>
          <p:nvPr/>
        </p:nvPicPr>
        <p:blipFill>
          <a:blip r:embed="rId5"/>
          <a:stretch>
            <a:fillRect/>
          </a:stretch>
        </p:blipFill>
        <p:spPr>
          <a:xfrm>
            <a:off x="7558326" y="2115741"/>
            <a:ext cx="5451515" cy="1243608"/>
          </a:xfrm>
          <a:prstGeom prst="rect">
            <a:avLst/>
          </a:prstGeom>
        </p:spPr>
      </p:pic>
      <p:sp>
        <p:nvSpPr>
          <p:cNvPr id="9" name="Text 4"/>
          <p:cNvSpPr/>
          <p:nvPr/>
        </p:nvSpPr>
        <p:spPr>
          <a:xfrm>
            <a:off x="675799" y="7388066"/>
            <a:ext cx="13278803" cy="308967"/>
          </a:xfrm>
          <a:prstGeom prst="rect">
            <a:avLst/>
          </a:prstGeom>
          <a:noFill/>
          <a:ln/>
        </p:spPr>
        <p:txBody>
          <a:bodyPr wrap="none" lIns="0" tIns="0" rIns="0" bIns="0" rtlCol="0" anchor="t"/>
          <a:lstStyle/>
          <a:p>
            <a:pPr marL="0" indent="0">
              <a:lnSpc>
                <a:spcPts val="2400"/>
              </a:lnSpc>
              <a:buNone/>
            </a:pP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57357" y="595074"/>
            <a:ext cx="3758803" cy="405646"/>
          </a:xfrm>
          <a:prstGeom prst="rect">
            <a:avLst/>
          </a:prstGeom>
          <a:noFill/>
          <a:ln/>
        </p:spPr>
        <p:txBody>
          <a:bodyPr wrap="none" lIns="0" tIns="0" rIns="0" bIns="0" rtlCol="0" anchor="t"/>
          <a:lstStyle/>
          <a:p>
            <a:pPr marL="0" indent="0">
              <a:lnSpc>
                <a:spcPts val="3150"/>
              </a:lnSpc>
              <a:buNone/>
            </a:pPr>
            <a:r>
              <a:rPr lang="en-US" sz="2550" dirty="0">
                <a:solidFill>
                  <a:srgbClr val="152D47"/>
                </a:solidFill>
                <a:latin typeface="Crimson Pro Semi Bold" pitchFamily="34" charset="0"/>
                <a:ea typeface="Crimson Pro Semi Bold" pitchFamily="34" charset="-122"/>
                <a:cs typeface="Crimson Pro Semi Bold" pitchFamily="34" charset="-120"/>
              </a:rPr>
              <a:t>Element Quality of Meshing</a:t>
            </a:r>
            <a:endParaRPr lang="en-US" sz="2550" dirty="0"/>
          </a:p>
        </p:txBody>
      </p:sp>
      <p:sp>
        <p:nvSpPr>
          <p:cNvPr id="3" name="Text 1"/>
          <p:cNvSpPr/>
          <p:nvPr/>
        </p:nvSpPr>
        <p:spPr>
          <a:xfrm>
            <a:off x="757357" y="1433512"/>
            <a:ext cx="13115687" cy="346234"/>
          </a:xfrm>
          <a:prstGeom prst="rect">
            <a:avLst/>
          </a:prstGeom>
          <a:noFill/>
          <a:ln/>
        </p:spPr>
        <p:txBody>
          <a:bodyPr wrap="none" lIns="0" tIns="0" rIns="0" bIns="0" rtlCol="0" anchor="t"/>
          <a:lstStyle/>
          <a:p>
            <a:pPr marL="342900" indent="-342900">
              <a:lnSpc>
                <a:spcPts val="2700"/>
              </a:lnSpc>
              <a:buSzPct val="100000"/>
              <a:buChar char="•"/>
            </a:pPr>
            <a:r>
              <a:rPr lang="en-US" sz="1700" b="1" dirty="0">
                <a:solidFill>
                  <a:srgbClr val="4C4C4D"/>
                </a:solidFill>
                <a:latin typeface="Heebo" pitchFamily="34" charset="0"/>
                <a:ea typeface="Heebo" pitchFamily="34" charset="-122"/>
                <a:cs typeface="Heebo" pitchFamily="34" charset="-120"/>
              </a:rPr>
              <a:t>High-Quality Elements (0.75–1.0):</a:t>
            </a:r>
            <a:r>
              <a:rPr lang="en-US" sz="1700" dirty="0">
                <a:solidFill>
                  <a:srgbClr val="4C4C4D"/>
                </a:solidFill>
                <a:latin typeface="Heebo" pitchFamily="34" charset="0"/>
                <a:ea typeface="Heebo" pitchFamily="34" charset="-122"/>
                <a:cs typeface="Heebo" pitchFamily="34" charset="-120"/>
              </a:rPr>
              <a:t> Majority of the mesh is well-structured, ensuring accurate simulation results.</a:t>
            </a:r>
            <a:endParaRPr lang="en-US" sz="1700" dirty="0"/>
          </a:p>
        </p:txBody>
      </p:sp>
      <p:sp>
        <p:nvSpPr>
          <p:cNvPr id="4" name="Text 2"/>
          <p:cNvSpPr/>
          <p:nvPr/>
        </p:nvSpPr>
        <p:spPr>
          <a:xfrm>
            <a:off x="757357" y="1855470"/>
            <a:ext cx="13115687" cy="346234"/>
          </a:xfrm>
          <a:prstGeom prst="rect">
            <a:avLst/>
          </a:prstGeom>
          <a:noFill/>
          <a:ln/>
        </p:spPr>
        <p:txBody>
          <a:bodyPr wrap="none" lIns="0" tIns="0" rIns="0" bIns="0" rtlCol="0" anchor="t"/>
          <a:lstStyle/>
          <a:p>
            <a:pPr marL="342900" indent="-342900">
              <a:lnSpc>
                <a:spcPts val="2700"/>
              </a:lnSpc>
              <a:buSzPct val="100000"/>
              <a:buChar char="•"/>
            </a:pPr>
            <a:r>
              <a:rPr lang="en-US" sz="1700" b="1" dirty="0">
                <a:solidFill>
                  <a:srgbClr val="4C4C4D"/>
                </a:solidFill>
                <a:latin typeface="Heebo" pitchFamily="34" charset="0"/>
                <a:ea typeface="Heebo" pitchFamily="34" charset="-122"/>
                <a:cs typeface="Heebo" pitchFamily="34" charset="-120"/>
              </a:rPr>
              <a:t>Low-Quality Elements (&lt;0.5):</a:t>
            </a:r>
            <a:r>
              <a:rPr lang="en-US" sz="1700" dirty="0">
                <a:solidFill>
                  <a:srgbClr val="4C4C4D"/>
                </a:solidFill>
                <a:latin typeface="Heebo" pitchFamily="34" charset="0"/>
                <a:ea typeface="Heebo" pitchFamily="34" charset="-122"/>
                <a:cs typeface="Heebo" pitchFamily="34" charset="-120"/>
              </a:rPr>
              <a:t> Few elements may cause minor numerical errors or convergence issues.</a:t>
            </a:r>
            <a:endParaRPr lang="en-US" sz="1700" dirty="0"/>
          </a:p>
        </p:txBody>
      </p:sp>
      <p:sp>
        <p:nvSpPr>
          <p:cNvPr id="5" name="Text 3"/>
          <p:cNvSpPr/>
          <p:nvPr/>
        </p:nvSpPr>
        <p:spPr>
          <a:xfrm>
            <a:off x="757357" y="2277428"/>
            <a:ext cx="13115687" cy="346234"/>
          </a:xfrm>
          <a:prstGeom prst="rect">
            <a:avLst/>
          </a:prstGeom>
          <a:noFill/>
          <a:ln/>
        </p:spPr>
        <p:txBody>
          <a:bodyPr wrap="none" lIns="0" tIns="0" rIns="0" bIns="0" rtlCol="0" anchor="t"/>
          <a:lstStyle/>
          <a:p>
            <a:pPr marL="342900" indent="-342900">
              <a:lnSpc>
                <a:spcPts val="2700"/>
              </a:lnSpc>
              <a:buSzPct val="100000"/>
              <a:buChar char="•"/>
            </a:pPr>
            <a:r>
              <a:rPr lang="en-US" sz="1700" b="1" dirty="0">
                <a:solidFill>
                  <a:srgbClr val="4C4C4D"/>
                </a:solidFill>
                <a:latin typeface="Heebo" pitchFamily="34" charset="0"/>
                <a:ea typeface="Heebo" pitchFamily="34" charset="-122"/>
                <a:cs typeface="Heebo" pitchFamily="34" charset="-120"/>
              </a:rPr>
              <a:t>Refinement Strategy:</a:t>
            </a:r>
            <a:r>
              <a:rPr lang="en-US" sz="1700" dirty="0">
                <a:solidFill>
                  <a:srgbClr val="4C4C4D"/>
                </a:solidFill>
                <a:latin typeface="Heebo" pitchFamily="34" charset="0"/>
                <a:ea typeface="Heebo" pitchFamily="34" charset="-122"/>
                <a:cs typeface="Heebo" pitchFamily="34" charset="-120"/>
              </a:rPr>
              <a:t> If low-quality elements are in </a:t>
            </a:r>
            <a:r>
              <a:rPr lang="en-US" sz="1700" b="1" dirty="0">
                <a:solidFill>
                  <a:srgbClr val="4C4C4D"/>
                </a:solidFill>
                <a:latin typeface="Heebo" pitchFamily="34" charset="0"/>
                <a:ea typeface="Heebo" pitchFamily="34" charset="-122"/>
                <a:cs typeface="Heebo" pitchFamily="34" charset="-120"/>
              </a:rPr>
              <a:t>critical areas</a:t>
            </a:r>
            <a:r>
              <a:rPr lang="en-US" sz="1700" dirty="0">
                <a:solidFill>
                  <a:srgbClr val="4C4C4D"/>
                </a:solidFill>
                <a:latin typeface="Heebo" pitchFamily="34" charset="0"/>
                <a:ea typeface="Heebo" pitchFamily="34" charset="-122"/>
                <a:cs typeface="Heebo" pitchFamily="34" charset="-120"/>
              </a:rPr>
              <a:t>, further refinement can improve accuracy.</a:t>
            </a:r>
            <a:endParaRPr lang="en-US" sz="1700" dirty="0"/>
          </a:p>
        </p:txBody>
      </p:sp>
      <p:sp>
        <p:nvSpPr>
          <p:cNvPr id="6" name="Text 4"/>
          <p:cNvSpPr/>
          <p:nvPr/>
        </p:nvSpPr>
        <p:spPr>
          <a:xfrm>
            <a:off x="757357" y="2699385"/>
            <a:ext cx="13115687" cy="346234"/>
          </a:xfrm>
          <a:prstGeom prst="rect">
            <a:avLst/>
          </a:prstGeom>
          <a:noFill/>
          <a:ln/>
        </p:spPr>
        <p:txBody>
          <a:bodyPr wrap="none" lIns="0" tIns="0" rIns="0" bIns="0" rtlCol="0" anchor="t"/>
          <a:lstStyle/>
          <a:p>
            <a:pPr marL="342900" indent="-342900">
              <a:lnSpc>
                <a:spcPts val="2700"/>
              </a:lnSpc>
              <a:buSzPct val="100000"/>
              <a:buChar char="•"/>
            </a:pPr>
            <a:r>
              <a:rPr lang="en-US" sz="1700" b="1" dirty="0">
                <a:solidFill>
                  <a:srgbClr val="4C4C4D"/>
                </a:solidFill>
                <a:latin typeface="Heebo" pitchFamily="34" charset="0"/>
                <a:ea typeface="Heebo" pitchFamily="34" charset="-122"/>
                <a:cs typeface="Heebo" pitchFamily="34" charset="-120"/>
              </a:rPr>
              <a:t>Conclusion:</a:t>
            </a:r>
            <a:r>
              <a:rPr lang="en-US" sz="1700" dirty="0">
                <a:solidFill>
                  <a:srgbClr val="4C4C4D"/>
                </a:solidFill>
                <a:latin typeface="Heebo" pitchFamily="34" charset="0"/>
                <a:ea typeface="Heebo" pitchFamily="34" charset="-122"/>
                <a:cs typeface="Heebo" pitchFamily="34" charset="-120"/>
              </a:rPr>
              <a:t> The mesh is </a:t>
            </a:r>
            <a:r>
              <a:rPr lang="en-US" sz="1700" b="1" dirty="0">
                <a:solidFill>
                  <a:srgbClr val="4C4C4D"/>
                </a:solidFill>
                <a:latin typeface="Heebo" pitchFamily="34" charset="0"/>
                <a:ea typeface="Heebo" pitchFamily="34" charset="-122"/>
                <a:cs typeface="Heebo" pitchFamily="34" charset="-120"/>
              </a:rPr>
              <a:t>suitable for analysis</a:t>
            </a:r>
            <a:r>
              <a:rPr lang="en-US" sz="1700" dirty="0">
                <a:solidFill>
                  <a:srgbClr val="4C4C4D"/>
                </a:solidFill>
                <a:latin typeface="Heebo" pitchFamily="34" charset="0"/>
                <a:ea typeface="Heebo" pitchFamily="34" charset="-122"/>
                <a:cs typeface="Heebo" pitchFamily="34" charset="-120"/>
              </a:rPr>
              <a:t> with no major issues.</a:t>
            </a:r>
            <a:endParaRPr lang="en-US" sz="1700" dirty="0"/>
          </a:p>
        </p:txBody>
      </p:sp>
      <p:pic>
        <p:nvPicPr>
          <p:cNvPr id="7" name="Image 0" descr="preencoded.png"/>
          <p:cNvPicPr>
            <a:picLocks noChangeAspect="1"/>
          </p:cNvPicPr>
          <p:nvPr/>
        </p:nvPicPr>
        <p:blipFill>
          <a:blip r:embed="rId3"/>
          <a:stretch>
            <a:fillRect/>
          </a:stretch>
        </p:blipFill>
        <p:spPr>
          <a:xfrm>
            <a:off x="1093470" y="3288983"/>
            <a:ext cx="12443460" cy="43478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598884" y="470892"/>
            <a:ext cx="3422690" cy="427792"/>
          </a:xfrm>
          <a:prstGeom prst="rect">
            <a:avLst/>
          </a:prstGeom>
          <a:noFill/>
          <a:ln/>
        </p:spPr>
        <p:txBody>
          <a:bodyPr wrap="none" lIns="0" tIns="0" rIns="0" bIns="0" rtlCol="0" anchor="t"/>
          <a:lstStyle/>
          <a:p>
            <a:pPr marL="0" indent="0">
              <a:lnSpc>
                <a:spcPts val="3350"/>
              </a:lnSpc>
              <a:buNone/>
            </a:pPr>
            <a:r>
              <a:rPr lang="en-US" sz="2650" dirty="0">
                <a:solidFill>
                  <a:srgbClr val="152D47"/>
                </a:solidFill>
                <a:latin typeface="Crimson Pro Semi Bold" pitchFamily="34" charset="0"/>
                <a:ea typeface="Crimson Pro Semi Bold" pitchFamily="34" charset="-122"/>
                <a:cs typeface="Crimson Pro Semi Bold" pitchFamily="34" charset="-120"/>
              </a:rPr>
              <a:t>Static Structural</a:t>
            </a:r>
            <a:endParaRPr lang="en-US" sz="2650" dirty="0"/>
          </a:p>
        </p:txBody>
      </p:sp>
      <p:sp>
        <p:nvSpPr>
          <p:cNvPr id="3" name="Text 1"/>
          <p:cNvSpPr/>
          <p:nvPr/>
        </p:nvSpPr>
        <p:spPr>
          <a:xfrm>
            <a:off x="598884" y="1262301"/>
            <a:ext cx="2583656" cy="320873"/>
          </a:xfrm>
          <a:prstGeom prst="rect">
            <a:avLst/>
          </a:prstGeom>
          <a:noFill/>
          <a:ln/>
        </p:spPr>
        <p:txBody>
          <a:bodyPr wrap="none" lIns="0" tIns="0" rIns="0" bIns="0" rtlCol="0" anchor="t"/>
          <a:lstStyle/>
          <a:p>
            <a:pPr marL="0" indent="0">
              <a:lnSpc>
                <a:spcPts val="2500"/>
              </a:lnSpc>
              <a:buNone/>
            </a:pPr>
            <a:r>
              <a:rPr lang="en-US" sz="2000" dirty="0">
                <a:solidFill>
                  <a:srgbClr val="152D47"/>
                </a:solidFill>
                <a:latin typeface="Crimson Pro Semi Bold" pitchFamily="34" charset="0"/>
                <a:ea typeface="Crimson Pro Semi Bold" pitchFamily="34" charset="-122"/>
                <a:cs typeface="Crimson Pro Semi Bold" pitchFamily="34" charset="-120"/>
              </a:rPr>
              <a:t>Analysis settings (Steps)</a:t>
            </a:r>
            <a:endParaRPr lang="en-US" sz="2000" dirty="0"/>
          </a:p>
        </p:txBody>
      </p:sp>
      <p:sp>
        <p:nvSpPr>
          <p:cNvPr id="4" name="Text 2"/>
          <p:cNvSpPr/>
          <p:nvPr/>
        </p:nvSpPr>
        <p:spPr>
          <a:xfrm>
            <a:off x="598884" y="1754267"/>
            <a:ext cx="6646069" cy="547449"/>
          </a:xfrm>
          <a:prstGeom prst="rect">
            <a:avLst/>
          </a:prstGeom>
          <a:noFill/>
          <a:ln/>
        </p:spPr>
        <p:txBody>
          <a:bodyPr wrap="square" lIns="0" tIns="0" rIns="0" bIns="0" rtlCol="0" anchor="t"/>
          <a:lstStyle/>
          <a:p>
            <a:pPr marL="0" indent="0">
              <a:lnSpc>
                <a:spcPts val="2150"/>
              </a:lnSpc>
              <a:buNone/>
            </a:pPr>
            <a:r>
              <a:rPr lang="en-US" sz="1300" dirty="0">
                <a:solidFill>
                  <a:srgbClr val="4C4C4D"/>
                </a:solidFill>
                <a:latin typeface="Heebo" pitchFamily="34" charset="0"/>
                <a:ea typeface="Heebo" pitchFamily="34" charset="-122"/>
                <a:cs typeface="Heebo" pitchFamily="34" charset="-120"/>
              </a:rPr>
              <a:t>In this part, we utilize a two-step process for our calculations. The first step consists of 10 sub-steps, while the second step involves 20 sub-steps.</a:t>
            </a:r>
            <a:endParaRPr lang="en-US" sz="1300" dirty="0"/>
          </a:p>
        </p:txBody>
      </p:sp>
      <p:sp>
        <p:nvSpPr>
          <p:cNvPr id="5" name="Text 3"/>
          <p:cNvSpPr/>
          <p:nvPr/>
        </p:nvSpPr>
        <p:spPr>
          <a:xfrm>
            <a:off x="598884" y="2455664"/>
            <a:ext cx="6646069" cy="273725"/>
          </a:xfrm>
          <a:prstGeom prst="rect">
            <a:avLst/>
          </a:prstGeom>
          <a:noFill/>
          <a:ln/>
        </p:spPr>
        <p:txBody>
          <a:bodyPr wrap="none" lIns="0" tIns="0" rIns="0" bIns="0" rtlCol="0" anchor="t"/>
          <a:lstStyle/>
          <a:p>
            <a:pPr marL="0" indent="0">
              <a:lnSpc>
                <a:spcPts val="2150"/>
              </a:lnSpc>
              <a:buNone/>
            </a:pPr>
            <a:endParaRPr lang="en-US" sz="1300" dirty="0"/>
          </a:p>
        </p:txBody>
      </p:sp>
      <p:pic>
        <p:nvPicPr>
          <p:cNvPr id="6" name="Image 0" descr="preencoded.png"/>
          <p:cNvPicPr>
            <a:picLocks noChangeAspect="1"/>
          </p:cNvPicPr>
          <p:nvPr/>
        </p:nvPicPr>
        <p:blipFill>
          <a:blip r:embed="rId3"/>
          <a:stretch>
            <a:fillRect/>
          </a:stretch>
        </p:blipFill>
        <p:spPr>
          <a:xfrm>
            <a:off x="598884" y="2921913"/>
            <a:ext cx="3955137" cy="2346127"/>
          </a:xfrm>
          <a:prstGeom prst="rect">
            <a:avLst/>
          </a:prstGeom>
        </p:spPr>
      </p:pic>
      <p:pic>
        <p:nvPicPr>
          <p:cNvPr id="7" name="Image 1" descr="preencoded.png"/>
          <p:cNvPicPr>
            <a:picLocks noChangeAspect="1"/>
          </p:cNvPicPr>
          <p:nvPr/>
        </p:nvPicPr>
        <p:blipFill>
          <a:blip r:embed="rId4"/>
          <a:stretch>
            <a:fillRect/>
          </a:stretch>
        </p:blipFill>
        <p:spPr>
          <a:xfrm>
            <a:off x="598884" y="5460563"/>
            <a:ext cx="4021693" cy="2105501"/>
          </a:xfrm>
          <a:prstGeom prst="rect">
            <a:avLst/>
          </a:prstGeom>
        </p:spPr>
      </p:pic>
      <p:sp>
        <p:nvSpPr>
          <p:cNvPr id="8" name="Text 4"/>
          <p:cNvSpPr/>
          <p:nvPr/>
        </p:nvSpPr>
        <p:spPr>
          <a:xfrm>
            <a:off x="7670006" y="1262301"/>
            <a:ext cx="2566988" cy="320873"/>
          </a:xfrm>
          <a:prstGeom prst="rect">
            <a:avLst/>
          </a:prstGeom>
          <a:noFill/>
          <a:ln/>
        </p:spPr>
        <p:txBody>
          <a:bodyPr wrap="none" lIns="0" tIns="0" rIns="0" bIns="0" rtlCol="0" anchor="t"/>
          <a:lstStyle/>
          <a:p>
            <a:pPr marL="0" indent="0">
              <a:lnSpc>
                <a:spcPts val="2500"/>
              </a:lnSpc>
              <a:buNone/>
            </a:pPr>
            <a:r>
              <a:rPr lang="en-US" sz="2000" dirty="0">
                <a:solidFill>
                  <a:srgbClr val="152D47"/>
                </a:solidFill>
                <a:latin typeface="Crimson Pro Semi Bold" pitchFamily="34" charset="0"/>
                <a:ea typeface="Crimson Pro Semi Bold" pitchFamily="34" charset="-122"/>
                <a:cs typeface="Crimson Pro Semi Bold" pitchFamily="34" charset="-120"/>
              </a:rPr>
              <a:t>Standard Earth Gravity</a:t>
            </a:r>
            <a:endParaRPr lang="en-US" sz="2000" dirty="0"/>
          </a:p>
        </p:txBody>
      </p:sp>
      <p:sp>
        <p:nvSpPr>
          <p:cNvPr id="9" name="Text 5"/>
          <p:cNvSpPr/>
          <p:nvPr/>
        </p:nvSpPr>
        <p:spPr>
          <a:xfrm>
            <a:off x="7670006" y="1754267"/>
            <a:ext cx="6369010" cy="273725"/>
          </a:xfrm>
          <a:prstGeom prst="rect">
            <a:avLst/>
          </a:prstGeom>
          <a:noFill/>
          <a:ln/>
        </p:spPr>
        <p:txBody>
          <a:bodyPr wrap="none" lIns="0" tIns="0" rIns="0" bIns="0" rtlCol="0" anchor="t"/>
          <a:lstStyle/>
          <a:p>
            <a:pPr marL="0" indent="0">
              <a:lnSpc>
                <a:spcPts val="2150"/>
              </a:lnSpc>
              <a:buNone/>
            </a:pPr>
            <a:r>
              <a:rPr lang="en-US" sz="1300" dirty="0">
                <a:solidFill>
                  <a:srgbClr val="4C4C4D"/>
                </a:solidFill>
                <a:latin typeface="Heebo" pitchFamily="34" charset="0"/>
                <a:ea typeface="Heebo" pitchFamily="34" charset="-122"/>
                <a:cs typeface="Heebo" pitchFamily="34" charset="-120"/>
              </a:rPr>
              <a:t>We assume Gravity Force in Z direction in the both two Steps</a:t>
            </a:r>
            <a:endParaRPr lang="en-US" sz="1300" dirty="0"/>
          </a:p>
        </p:txBody>
      </p:sp>
      <p:sp>
        <p:nvSpPr>
          <p:cNvPr id="10" name="Text 6"/>
          <p:cNvSpPr/>
          <p:nvPr/>
        </p:nvSpPr>
        <p:spPr>
          <a:xfrm>
            <a:off x="7670006" y="2181939"/>
            <a:ext cx="6369010" cy="273725"/>
          </a:xfrm>
          <a:prstGeom prst="rect">
            <a:avLst/>
          </a:prstGeom>
          <a:noFill/>
          <a:ln/>
        </p:spPr>
        <p:txBody>
          <a:bodyPr wrap="none" lIns="0" tIns="0" rIns="0" bIns="0" rtlCol="0" anchor="t"/>
          <a:lstStyle/>
          <a:p>
            <a:pPr marL="0" indent="0">
              <a:lnSpc>
                <a:spcPts val="2150"/>
              </a:lnSpc>
              <a:buNone/>
            </a:pPr>
            <a:endParaRPr lang="en-US" sz="1300" dirty="0"/>
          </a:p>
        </p:txBody>
      </p:sp>
      <p:pic>
        <p:nvPicPr>
          <p:cNvPr id="11" name="Image 2" descr="preencoded.png"/>
          <p:cNvPicPr>
            <a:picLocks noChangeAspect="1"/>
          </p:cNvPicPr>
          <p:nvPr/>
        </p:nvPicPr>
        <p:blipFill>
          <a:blip r:embed="rId5"/>
          <a:stretch>
            <a:fillRect/>
          </a:stretch>
        </p:blipFill>
        <p:spPr>
          <a:xfrm>
            <a:off x="7670006" y="2648188"/>
            <a:ext cx="4805243" cy="1488043"/>
          </a:xfrm>
          <a:prstGeom prst="rect">
            <a:avLst/>
          </a:prstGeom>
        </p:spPr>
      </p:pic>
      <p:pic>
        <p:nvPicPr>
          <p:cNvPr id="12" name="Image 3" descr="preencoded.png"/>
          <p:cNvPicPr>
            <a:picLocks noChangeAspect="1"/>
          </p:cNvPicPr>
          <p:nvPr/>
        </p:nvPicPr>
        <p:blipFill>
          <a:blip r:embed="rId6"/>
          <a:stretch>
            <a:fillRect/>
          </a:stretch>
        </p:blipFill>
        <p:spPr>
          <a:xfrm>
            <a:off x="7670006" y="4328755"/>
            <a:ext cx="4805243" cy="23371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31746" y="496372"/>
            <a:ext cx="3609975" cy="451247"/>
          </a:xfrm>
          <a:prstGeom prst="rect">
            <a:avLst/>
          </a:prstGeom>
          <a:noFill/>
          <a:ln/>
        </p:spPr>
        <p:txBody>
          <a:bodyPr wrap="none" lIns="0" tIns="0" rIns="0" bIns="0" rtlCol="0" anchor="t"/>
          <a:lstStyle/>
          <a:p>
            <a:pPr marL="0" indent="0">
              <a:lnSpc>
                <a:spcPts val="3550"/>
              </a:lnSpc>
              <a:buNone/>
            </a:pPr>
            <a:r>
              <a:rPr lang="en-US" sz="2800" dirty="0">
                <a:solidFill>
                  <a:srgbClr val="152D47"/>
                </a:solidFill>
                <a:latin typeface="Crimson Pro Semi Bold" pitchFamily="34" charset="0"/>
                <a:ea typeface="Crimson Pro Semi Bold" pitchFamily="34" charset="-122"/>
                <a:cs typeface="Crimson Pro Semi Bold" pitchFamily="34" charset="-120"/>
              </a:rPr>
              <a:t>Boundary Conditions</a:t>
            </a:r>
            <a:endParaRPr lang="en-US" sz="2800" dirty="0"/>
          </a:p>
        </p:txBody>
      </p:sp>
      <p:sp>
        <p:nvSpPr>
          <p:cNvPr id="3" name="Text 1"/>
          <p:cNvSpPr/>
          <p:nvPr/>
        </p:nvSpPr>
        <p:spPr>
          <a:xfrm>
            <a:off x="631746" y="1128117"/>
            <a:ext cx="2256234" cy="281940"/>
          </a:xfrm>
          <a:prstGeom prst="rect">
            <a:avLst/>
          </a:prstGeom>
          <a:noFill/>
          <a:ln/>
        </p:spPr>
        <p:txBody>
          <a:bodyPr wrap="none" lIns="0" tIns="0" rIns="0" bIns="0" rtlCol="0" anchor="t"/>
          <a:lstStyle/>
          <a:p>
            <a:pPr marL="0" indent="0">
              <a:lnSpc>
                <a:spcPts val="2200"/>
              </a:lnSpc>
              <a:buNone/>
            </a:pPr>
            <a:r>
              <a:rPr lang="en-US" sz="1750" dirty="0">
                <a:solidFill>
                  <a:srgbClr val="152D47"/>
                </a:solidFill>
                <a:latin typeface="Crimson Pro Semi Bold" pitchFamily="34" charset="0"/>
                <a:ea typeface="Crimson Pro Semi Bold" pitchFamily="34" charset="-122"/>
                <a:cs typeface="Crimson Pro Semi Bold" pitchFamily="34" charset="-120"/>
              </a:rPr>
              <a:t>Supports</a:t>
            </a:r>
            <a:endParaRPr lang="en-US" sz="1750" dirty="0"/>
          </a:p>
        </p:txBody>
      </p:sp>
      <p:sp>
        <p:nvSpPr>
          <p:cNvPr id="4" name="Text 2"/>
          <p:cNvSpPr/>
          <p:nvPr/>
        </p:nvSpPr>
        <p:spPr>
          <a:xfrm>
            <a:off x="631746" y="1680805"/>
            <a:ext cx="13366909" cy="288727"/>
          </a:xfrm>
          <a:prstGeom prst="rect">
            <a:avLst/>
          </a:prstGeom>
          <a:noFill/>
          <a:ln/>
        </p:spPr>
        <p:txBody>
          <a:bodyPr wrap="none" lIns="0" tIns="0" rIns="0" bIns="0" rtlCol="0" anchor="t"/>
          <a:lstStyle/>
          <a:p>
            <a:pPr marL="0" indent="0">
              <a:lnSpc>
                <a:spcPts val="2250"/>
              </a:lnSpc>
              <a:buNone/>
            </a:pPr>
            <a:r>
              <a:rPr lang="en-US" sz="1400" dirty="0">
                <a:solidFill>
                  <a:srgbClr val="4C4C4D"/>
                </a:solidFill>
                <a:latin typeface="Heebo" pitchFamily="34" charset="0"/>
                <a:ea typeface="Heebo" pitchFamily="34" charset="-122"/>
                <a:cs typeface="Heebo" pitchFamily="34" charset="-120"/>
              </a:rPr>
              <a:t>We assume the connection between walls and ground as a fixed support.</a:t>
            </a:r>
            <a:endParaRPr lang="en-US" sz="1400" dirty="0"/>
          </a:p>
        </p:txBody>
      </p:sp>
      <p:pic>
        <p:nvPicPr>
          <p:cNvPr id="5" name="Image 0" descr="preencoded.png"/>
          <p:cNvPicPr>
            <a:picLocks noChangeAspect="1"/>
          </p:cNvPicPr>
          <p:nvPr/>
        </p:nvPicPr>
        <p:blipFill>
          <a:blip r:embed="rId3"/>
          <a:stretch>
            <a:fillRect/>
          </a:stretch>
        </p:blipFill>
        <p:spPr>
          <a:xfrm>
            <a:off x="1996797" y="2172533"/>
            <a:ext cx="10636806" cy="56115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46616" y="429458"/>
            <a:ext cx="3904655" cy="488156"/>
          </a:xfrm>
          <a:prstGeom prst="rect">
            <a:avLst/>
          </a:prstGeom>
          <a:noFill/>
          <a:ln/>
        </p:spPr>
        <p:txBody>
          <a:bodyPr wrap="none" lIns="0" tIns="0" rIns="0" bIns="0" rtlCol="0" anchor="t"/>
          <a:lstStyle/>
          <a:p>
            <a:pPr marL="0" indent="0">
              <a:lnSpc>
                <a:spcPts val="3800"/>
              </a:lnSpc>
              <a:buNone/>
            </a:pPr>
            <a:r>
              <a:rPr lang="en-US" sz="3050" dirty="0">
                <a:solidFill>
                  <a:srgbClr val="152D47"/>
                </a:solidFill>
                <a:latin typeface="Crimson Pro Semi Bold" pitchFamily="34" charset="0"/>
                <a:ea typeface="Crimson Pro Semi Bold" pitchFamily="34" charset="-122"/>
                <a:cs typeface="Crimson Pro Semi Bold" pitchFamily="34" charset="-120"/>
              </a:rPr>
              <a:t>Loads</a:t>
            </a:r>
            <a:endParaRPr lang="en-US" sz="3050" dirty="0"/>
          </a:p>
        </p:txBody>
      </p:sp>
      <p:pic>
        <p:nvPicPr>
          <p:cNvPr id="3" name="Image 0" descr="preencoded.png"/>
          <p:cNvPicPr>
            <a:picLocks noChangeAspect="1"/>
          </p:cNvPicPr>
          <p:nvPr/>
        </p:nvPicPr>
        <p:blipFill>
          <a:blip r:embed="rId3"/>
          <a:stretch>
            <a:fillRect/>
          </a:stretch>
        </p:blipFill>
        <p:spPr>
          <a:xfrm>
            <a:off x="6666071" y="1229916"/>
            <a:ext cx="1298258" cy="302538"/>
          </a:xfrm>
          <a:prstGeom prst="rect">
            <a:avLst/>
          </a:prstGeom>
        </p:spPr>
      </p:pic>
      <p:sp>
        <p:nvSpPr>
          <p:cNvPr id="4" name="Text 1"/>
          <p:cNvSpPr/>
          <p:nvPr/>
        </p:nvSpPr>
        <p:spPr>
          <a:xfrm>
            <a:off x="546616" y="1708071"/>
            <a:ext cx="13537168" cy="249912"/>
          </a:xfrm>
          <a:prstGeom prst="rect">
            <a:avLst/>
          </a:prstGeom>
          <a:noFill/>
          <a:ln/>
        </p:spPr>
        <p:txBody>
          <a:bodyPr wrap="none" lIns="0" tIns="0" rIns="0" bIns="0" rtlCol="0" anchor="t"/>
          <a:lstStyle/>
          <a:p>
            <a:pPr marL="0" indent="0">
              <a:lnSpc>
                <a:spcPts val="1950"/>
              </a:lnSpc>
              <a:buNone/>
            </a:pPr>
            <a:r>
              <a:rPr lang="en-US" sz="1200" dirty="0">
                <a:solidFill>
                  <a:srgbClr val="4C4C4D"/>
                </a:solidFill>
                <a:latin typeface="Heebo" pitchFamily="34" charset="0"/>
                <a:ea typeface="Heebo" pitchFamily="34" charset="-122"/>
                <a:cs typeface="Heebo" pitchFamily="34" charset="-120"/>
              </a:rPr>
              <a:t>G1 = structural permeant loads (walls, vaults, arches)</a:t>
            </a:r>
            <a:endParaRPr lang="en-US" sz="1200" dirty="0"/>
          </a:p>
        </p:txBody>
      </p:sp>
      <p:sp>
        <p:nvSpPr>
          <p:cNvPr id="5" name="Text 2"/>
          <p:cNvSpPr/>
          <p:nvPr/>
        </p:nvSpPr>
        <p:spPr>
          <a:xfrm>
            <a:off x="546616" y="2133600"/>
            <a:ext cx="13537168" cy="249912"/>
          </a:xfrm>
          <a:prstGeom prst="rect">
            <a:avLst/>
          </a:prstGeom>
          <a:noFill/>
          <a:ln/>
        </p:spPr>
        <p:txBody>
          <a:bodyPr wrap="none" lIns="0" tIns="0" rIns="0" bIns="0" rtlCol="0" anchor="t"/>
          <a:lstStyle/>
          <a:p>
            <a:pPr marL="0" indent="0">
              <a:lnSpc>
                <a:spcPts val="1950"/>
              </a:lnSpc>
              <a:buNone/>
            </a:pPr>
            <a:r>
              <a:rPr lang="en-US" sz="1200" dirty="0">
                <a:solidFill>
                  <a:srgbClr val="4C4C4D"/>
                </a:solidFill>
                <a:latin typeface="Heebo" pitchFamily="34" charset="0"/>
                <a:ea typeface="Heebo" pitchFamily="34" charset="-122"/>
                <a:cs typeface="Heebo" pitchFamily="34" charset="-120"/>
              </a:rPr>
              <a:t>G2= non-structural permeant loads (roof loads)</a:t>
            </a:r>
            <a:endParaRPr lang="en-US" sz="1200" dirty="0"/>
          </a:p>
        </p:txBody>
      </p:sp>
      <p:sp>
        <p:nvSpPr>
          <p:cNvPr id="6" name="Text 3"/>
          <p:cNvSpPr/>
          <p:nvPr/>
        </p:nvSpPr>
        <p:spPr>
          <a:xfrm>
            <a:off x="546616" y="2559129"/>
            <a:ext cx="13537168" cy="249912"/>
          </a:xfrm>
          <a:prstGeom prst="rect">
            <a:avLst/>
          </a:prstGeom>
          <a:noFill/>
          <a:ln/>
        </p:spPr>
        <p:txBody>
          <a:bodyPr wrap="none" lIns="0" tIns="0" rIns="0" bIns="0" rtlCol="0" anchor="t"/>
          <a:lstStyle/>
          <a:p>
            <a:pPr marL="0" indent="0">
              <a:lnSpc>
                <a:spcPts val="1950"/>
              </a:lnSpc>
              <a:buNone/>
            </a:pPr>
            <a:r>
              <a:rPr lang="en-US" sz="1200" dirty="0">
                <a:solidFill>
                  <a:srgbClr val="4C4C4D"/>
                </a:solidFill>
                <a:latin typeface="Heebo" pitchFamily="34" charset="0"/>
                <a:ea typeface="Heebo" pitchFamily="34" charset="-122"/>
                <a:cs typeface="Heebo" pitchFamily="34" charset="-120"/>
              </a:rPr>
              <a:t>We took the amplification factor into account by increasing the density of the structural elements by 30% and increasing the roof loads applied on the lateral walls by 30%</a:t>
            </a:r>
            <a:endParaRPr lang="en-US" sz="1200" dirty="0"/>
          </a:p>
        </p:txBody>
      </p:sp>
      <p:sp>
        <p:nvSpPr>
          <p:cNvPr id="7" name="Text 4"/>
          <p:cNvSpPr/>
          <p:nvPr/>
        </p:nvSpPr>
        <p:spPr>
          <a:xfrm>
            <a:off x="546616" y="2984659"/>
            <a:ext cx="13537168" cy="499824"/>
          </a:xfrm>
          <a:prstGeom prst="rect">
            <a:avLst/>
          </a:prstGeom>
          <a:noFill/>
          <a:ln/>
        </p:spPr>
        <p:txBody>
          <a:bodyPr wrap="square" lIns="0" tIns="0" rIns="0" bIns="0" rtlCol="0" anchor="t"/>
          <a:lstStyle/>
          <a:p>
            <a:pPr marL="0" indent="0">
              <a:lnSpc>
                <a:spcPts val="1950"/>
              </a:lnSpc>
              <a:buNone/>
            </a:pPr>
            <a:r>
              <a:rPr lang="en-US" sz="1200" dirty="0">
                <a:solidFill>
                  <a:srgbClr val="4C4C4D"/>
                </a:solidFill>
                <a:latin typeface="Heebo" pitchFamily="34" charset="0"/>
                <a:ea typeface="Heebo" pitchFamily="34" charset="-122"/>
                <a:cs typeface="Heebo" pitchFamily="34" charset="-120"/>
              </a:rPr>
              <a:t>At the middle of the barrel vault, we have a concentrated load calculated based on the roof static loads which is equal to 8900 N. Also we calculate the distributed loads on each wall equal to the calculation mentioned bellow:</a:t>
            </a:r>
            <a:endParaRPr lang="en-US" sz="1200" dirty="0"/>
          </a:p>
        </p:txBody>
      </p:sp>
      <p:pic>
        <p:nvPicPr>
          <p:cNvPr id="8" name="Image 1" descr="preencoded.png"/>
          <p:cNvPicPr>
            <a:picLocks noChangeAspect="1"/>
          </p:cNvPicPr>
          <p:nvPr/>
        </p:nvPicPr>
        <p:blipFill>
          <a:blip r:embed="rId4"/>
          <a:stretch>
            <a:fillRect/>
          </a:stretch>
        </p:blipFill>
        <p:spPr>
          <a:xfrm>
            <a:off x="1732002" y="3835718"/>
            <a:ext cx="4207193" cy="1678900"/>
          </a:xfrm>
          <a:prstGeom prst="rect">
            <a:avLst/>
          </a:prstGeom>
        </p:spPr>
      </p:pic>
      <p:pic>
        <p:nvPicPr>
          <p:cNvPr id="9" name="Image 2" descr="preencoded.png"/>
          <p:cNvPicPr>
            <a:picLocks noChangeAspect="1"/>
          </p:cNvPicPr>
          <p:nvPr/>
        </p:nvPicPr>
        <p:blipFill>
          <a:blip r:embed="rId5"/>
          <a:stretch>
            <a:fillRect/>
          </a:stretch>
        </p:blipFill>
        <p:spPr>
          <a:xfrm>
            <a:off x="1595318" y="5690235"/>
            <a:ext cx="4480560" cy="1551980"/>
          </a:xfrm>
          <a:prstGeom prst="rect">
            <a:avLst/>
          </a:prstGeom>
        </p:spPr>
      </p:pic>
      <p:sp>
        <p:nvSpPr>
          <p:cNvPr id="10" name="Text 5"/>
          <p:cNvSpPr/>
          <p:nvPr/>
        </p:nvSpPr>
        <p:spPr>
          <a:xfrm>
            <a:off x="546616" y="7417832"/>
            <a:ext cx="6578084" cy="249912"/>
          </a:xfrm>
          <a:prstGeom prst="rect">
            <a:avLst/>
          </a:prstGeom>
          <a:noFill/>
          <a:ln/>
        </p:spPr>
        <p:txBody>
          <a:bodyPr wrap="none" lIns="0" tIns="0" rIns="0" bIns="0" rtlCol="0" anchor="t"/>
          <a:lstStyle/>
          <a:p>
            <a:pPr marL="0" indent="0">
              <a:lnSpc>
                <a:spcPts val="1950"/>
              </a:lnSpc>
              <a:buNone/>
            </a:pPr>
            <a:endParaRPr lang="en-US" sz="1200" dirty="0"/>
          </a:p>
        </p:txBody>
      </p:sp>
      <p:pic>
        <p:nvPicPr>
          <p:cNvPr id="11" name="Image 3" descr="preencoded.png"/>
          <p:cNvPicPr>
            <a:picLocks noChangeAspect="1"/>
          </p:cNvPicPr>
          <p:nvPr/>
        </p:nvPicPr>
        <p:blipFill>
          <a:blip r:embed="rId6"/>
          <a:stretch>
            <a:fillRect/>
          </a:stretch>
        </p:blipFill>
        <p:spPr>
          <a:xfrm>
            <a:off x="8537615" y="3835718"/>
            <a:ext cx="4529376" cy="1582341"/>
          </a:xfrm>
          <a:prstGeom prst="rect">
            <a:avLst/>
          </a:prstGeom>
        </p:spPr>
      </p:pic>
      <p:pic>
        <p:nvPicPr>
          <p:cNvPr id="12" name="Image 4" descr="preencoded.png"/>
          <p:cNvPicPr>
            <a:picLocks noChangeAspect="1"/>
          </p:cNvPicPr>
          <p:nvPr/>
        </p:nvPicPr>
        <p:blipFill>
          <a:blip r:embed="rId7"/>
          <a:stretch>
            <a:fillRect/>
          </a:stretch>
        </p:blipFill>
        <p:spPr>
          <a:xfrm>
            <a:off x="8537615" y="5593675"/>
            <a:ext cx="4529376" cy="15617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Engineering Challenges and Restoration</a:t>
            </a:r>
            <a:endParaRPr lang="en-US" sz="4450" dirty="0"/>
          </a:p>
        </p:txBody>
      </p:sp>
      <p:sp>
        <p:nvSpPr>
          <p:cNvPr id="4" name="Shape 1"/>
          <p:cNvSpPr/>
          <p:nvPr/>
        </p:nvSpPr>
        <p:spPr>
          <a:xfrm>
            <a:off x="6280190" y="3119676"/>
            <a:ext cx="510302" cy="510302"/>
          </a:xfrm>
          <a:prstGeom prst="roundRect">
            <a:avLst>
              <a:gd name="adj" fmla="val 6667"/>
            </a:avLst>
          </a:prstGeom>
          <a:solidFill>
            <a:srgbClr val="F2EEEE"/>
          </a:solidFill>
          <a:ln/>
        </p:spPr>
        <p:txBody>
          <a:bodyPr/>
          <a:lstStyle/>
          <a:p>
            <a:endParaRPr lang="LID4096"/>
          </a:p>
        </p:txBody>
      </p:sp>
      <p:sp>
        <p:nvSpPr>
          <p:cNvPr id="5" name="Text 2"/>
          <p:cNvSpPr/>
          <p:nvPr/>
        </p:nvSpPr>
        <p:spPr>
          <a:xfrm>
            <a:off x="6474500" y="3204686"/>
            <a:ext cx="121682" cy="34028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6" name="Text 3"/>
          <p:cNvSpPr/>
          <p:nvPr/>
        </p:nvSpPr>
        <p:spPr>
          <a:xfrm>
            <a:off x="7017306" y="3119676"/>
            <a:ext cx="4961215" cy="354330"/>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Roofing Structure and Central Barrel Vault</a:t>
            </a:r>
            <a:endParaRPr lang="en-US" sz="2200" dirty="0"/>
          </a:p>
        </p:txBody>
      </p:sp>
      <p:sp>
        <p:nvSpPr>
          <p:cNvPr id="7" name="Text 4"/>
          <p:cNvSpPr/>
          <p:nvPr/>
        </p:nvSpPr>
        <p:spPr>
          <a:xfrm>
            <a:off x="7017306" y="361009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original structure exhibited excessive deformations, particularly in the barrel vault. The restoration involved dismantling and replacing the vault while retaining the load-bearing arches.</a:t>
            </a:r>
            <a:endParaRPr lang="en-US" sz="1750" dirty="0"/>
          </a:p>
        </p:txBody>
      </p:sp>
      <p:sp>
        <p:nvSpPr>
          <p:cNvPr id="8" name="Shape 5"/>
          <p:cNvSpPr/>
          <p:nvPr/>
        </p:nvSpPr>
        <p:spPr>
          <a:xfrm>
            <a:off x="6280190" y="5180767"/>
            <a:ext cx="510302" cy="510302"/>
          </a:xfrm>
          <a:prstGeom prst="roundRect">
            <a:avLst>
              <a:gd name="adj" fmla="val 6667"/>
            </a:avLst>
          </a:prstGeom>
          <a:solidFill>
            <a:srgbClr val="F2EEEE"/>
          </a:solidFill>
          <a:ln/>
        </p:spPr>
        <p:txBody>
          <a:bodyPr/>
          <a:lstStyle/>
          <a:p>
            <a:endParaRPr lang="LID4096"/>
          </a:p>
        </p:txBody>
      </p:sp>
      <p:sp>
        <p:nvSpPr>
          <p:cNvPr id="9" name="Text 6"/>
          <p:cNvSpPr/>
          <p:nvPr/>
        </p:nvSpPr>
        <p:spPr>
          <a:xfrm>
            <a:off x="6450925" y="5265777"/>
            <a:ext cx="168831" cy="34028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2</a:t>
            </a:r>
            <a:endParaRPr lang="en-US" sz="2650" dirty="0"/>
          </a:p>
        </p:txBody>
      </p:sp>
      <p:sp>
        <p:nvSpPr>
          <p:cNvPr id="10" name="Text 7"/>
          <p:cNvSpPr/>
          <p:nvPr/>
        </p:nvSpPr>
        <p:spPr>
          <a:xfrm>
            <a:off x="7017306" y="5180767"/>
            <a:ext cx="3061454" cy="354330"/>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Consolidation Techniques</a:t>
            </a:r>
            <a:endParaRPr lang="en-US" sz="2200" dirty="0"/>
          </a:p>
        </p:txBody>
      </p:sp>
      <p:sp>
        <p:nvSpPr>
          <p:cNvPr id="11" name="Text 8"/>
          <p:cNvSpPr/>
          <p:nvPr/>
        </p:nvSpPr>
        <p:spPr>
          <a:xfrm>
            <a:off x="7017306" y="5671185"/>
            <a:ext cx="6819305"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project utilized innovative methods such as the "stitch and unstitch" technique to reinforce masonry and applied natural hydraulic lime and fiber-reinforced composite materials (FCRM) to enhance structural integrity.</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612458" y="638532"/>
            <a:ext cx="13405485" cy="280035"/>
          </a:xfrm>
          <a:prstGeom prst="rect">
            <a:avLst/>
          </a:prstGeom>
          <a:noFill/>
          <a:ln/>
        </p:spPr>
        <p:txBody>
          <a:bodyPr wrap="none" lIns="0" tIns="0" rIns="0" bIns="0" rtlCol="0" anchor="t"/>
          <a:lstStyle/>
          <a:p>
            <a:pPr marL="0" indent="0">
              <a:lnSpc>
                <a:spcPts val="2200"/>
              </a:lnSpc>
              <a:buNone/>
            </a:pPr>
            <a:r>
              <a:rPr lang="en-US" sz="1350" b="1" dirty="0">
                <a:solidFill>
                  <a:srgbClr val="4C4C4D"/>
                </a:solidFill>
                <a:latin typeface="Heebo" pitchFamily="34" charset="0"/>
                <a:ea typeface="Heebo" pitchFamily="34" charset="-122"/>
                <a:cs typeface="Heebo" pitchFamily="34" charset="-120"/>
              </a:rPr>
              <a:t>Each of these loads apply to the structure in the second step.</a:t>
            </a:r>
            <a:endParaRPr lang="en-US" sz="1350" dirty="0"/>
          </a:p>
        </p:txBody>
      </p:sp>
      <p:pic>
        <p:nvPicPr>
          <p:cNvPr id="3" name="Image 0" descr="preencoded.png"/>
          <p:cNvPicPr>
            <a:picLocks noChangeAspect="1"/>
          </p:cNvPicPr>
          <p:nvPr/>
        </p:nvPicPr>
        <p:blipFill>
          <a:blip r:embed="rId3"/>
          <a:stretch>
            <a:fillRect/>
          </a:stretch>
        </p:blipFill>
        <p:spPr>
          <a:xfrm>
            <a:off x="612458" y="1115378"/>
            <a:ext cx="10341650" cy="6219230"/>
          </a:xfrm>
          <a:prstGeom prst="rect">
            <a:avLst/>
          </a:prstGeom>
        </p:spPr>
      </p:pic>
      <p:sp>
        <p:nvSpPr>
          <p:cNvPr id="4" name="Text 1"/>
          <p:cNvSpPr/>
          <p:nvPr/>
        </p:nvSpPr>
        <p:spPr>
          <a:xfrm>
            <a:off x="612458" y="7531418"/>
            <a:ext cx="13405485" cy="280035"/>
          </a:xfrm>
          <a:prstGeom prst="rect">
            <a:avLst/>
          </a:prstGeom>
          <a:noFill/>
          <a:ln/>
        </p:spPr>
        <p:txBody>
          <a:bodyPr wrap="none" lIns="0" tIns="0" rIns="0" bIns="0" rtlCol="0" anchor="t"/>
          <a:lstStyle/>
          <a:p>
            <a:pPr marL="0" indent="0">
              <a:lnSpc>
                <a:spcPts val="2200"/>
              </a:lnSpc>
              <a:buNone/>
            </a:pPr>
            <a:endParaRPr lang="en-US"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941546"/>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Displacement</a:t>
            </a:r>
            <a:endParaRPr lang="en-US" sz="3550" dirty="0"/>
          </a:p>
        </p:txBody>
      </p:sp>
      <p:sp>
        <p:nvSpPr>
          <p:cNvPr id="3" name="Text 1"/>
          <p:cNvSpPr/>
          <p:nvPr/>
        </p:nvSpPr>
        <p:spPr>
          <a:xfrm>
            <a:off x="793790" y="196215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Y-Axis Constraint:</a:t>
            </a:r>
            <a:r>
              <a:rPr lang="en-US" sz="1750" dirty="0">
                <a:solidFill>
                  <a:srgbClr val="4C4C4D"/>
                </a:solidFill>
                <a:latin typeface="Heebo" pitchFamily="34" charset="0"/>
                <a:ea typeface="Heebo" pitchFamily="34" charset="-122"/>
                <a:cs typeface="Heebo" pitchFamily="34" charset="-120"/>
              </a:rPr>
              <a:t> Deformation is </a:t>
            </a:r>
            <a:r>
              <a:rPr lang="en-US" sz="1750" b="1" dirty="0">
                <a:solidFill>
                  <a:srgbClr val="4C4C4D"/>
                </a:solidFill>
                <a:latin typeface="Heebo" pitchFamily="34" charset="0"/>
                <a:ea typeface="Heebo" pitchFamily="34" charset="-122"/>
                <a:cs typeface="Heebo" pitchFamily="34" charset="-120"/>
              </a:rPr>
              <a:t>restricted</a:t>
            </a:r>
            <a:r>
              <a:rPr lang="en-US" sz="1750" dirty="0">
                <a:solidFill>
                  <a:srgbClr val="4C4C4D"/>
                </a:solidFill>
                <a:latin typeface="Heebo" pitchFamily="34" charset="0"/>
                <a:ea typeface="Heebo" pitchFamily="34" charset="-122"/>
                <a:cs typeface="Heebo" pitchFamily="34" charset="-120"/>
              </a:rPr>
              <a:t> along the </a:t>
            </a:r>
            <a:r>
              <a:rPr lang="en-US" sz="1750" b="1" dirty="0">
                <a:solidFill>
                  <a:srgbClr val="4C4C4D"/>
                </a:solidFill>
                <a:latin typeface="Heebo" pitchFamily="34" charset="0"/>
                <a:ea typeface="Heebo" pitchFamily="34" charset="-122"/>
                <a:cs typeface="Heebo" pitchFamily="34" charset="-120"/>
              </a:rPr>
              <a:t>Y-axis</a:t>
            </a:r>
            <a:r>
              <a:rPr lang="en-US" sz="1750" dirty="0">
                <a:solidFill>
                  <a:srgbClr val="4C4C4D"/>
                </a:solidFill>
                <a:latin typeface="Heebo" pitchFamily="34" charset="0"/>
                <a:ea typeface="Heebo" pitchFamily="34" charset="-122"/>
                <a:cs typeface="Heebo" pitchFamily="34" charset="-120"/>
              </a:rPr>
              <a:t> due to the structure’s extension in this direction.</a:t>
            </a:r>
            <a:endParaRPr lang="en-US" sz="1750" dirty="0"/>
          </a:p>
        </p:txBody>
      </p:sp>
      <p:sp>
        <p:nvSpPr>
          <p:cNvPr id="4" name="Text 2"/>
          <p:cNvSpPr/>
          <p:nvPr/>
        </p:nvSpPr>
        <p:spPr>
          <a:xfrm>
            <a:off x="793790" y="240434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X &amp; Z Axes:</a:t>
            </a:r>
            <a:r>
              <a:rPr lang="en-US" sz="1750" dirty="0">
                <a:solidFill>
                  <a:srgbClr val="4C4C4D"/>
                </a:solidFill>
                <a:latin typeface="Heebo" pitchFamily="34" charset="0"/>
                <a:ea typeface="Heebo" pitchFamily="34" charset="-122"/>
                <a:cs typeface="Heebo" pitchFamily="34" charset="-120"/>
              </a:rPr>
              <a:t> Movement is </a:t>
            </a:r>
            <a:r>
              <a:rPr lang="en-US" sz="1750" b="1" dirty="0">
                <a:solidFill>
                  <a:srgbClr val="4C4C4D"/>
                </a:solidFill>
                <a:latin typeface="Heebo" pitchFamily="34" charset="0"/>
                <a:ea typeface="Heebo" pitchFamily="34" charset="-122"/>
                <a:cs typeface="Heebo" pitchFamily="34" charset="-120"/>
              </a:rPr>
              <a:t>unconstrained</a:t>
            </a:r>
            <a:r>
              <a:rPr lang="en-US" sz="1750" dirty="0">
                <a:solidFill>
                  <a:srgbClr val="4C4C4D"/>
                </a:solidFill>
                <a:latin typeface="Heebo" pitchFamily="34" charset="0"/>
                <a:ea typeface="Heebo" pitchFamily="34" charset="-122"/>
                <a:cs typeface="Heebo" pitchFamily="34" charset="-120"/>
              </a:rPr>
              <a:t>, allowing free displacement in these directions.</a:t>
            </a:r>
            <a:endParaRPr lang="en-US" sz="1750" dirty="0"/>
          </a:p>
        </p:txBody>
      </p:sp>
      <p:pic>
        <p:nvPicPr>
          <p:cNvPr id="5" name="Image 0" descr="preencoded.png"/>
          <p:cNvPicPr>
            <a:picLocks noChangeAspect="1"/>
          </p:cNvPicPr>
          <p:nvPr/>
        </p:nvPicPr>
        <p:blipFill>
          <a:blip r:embed="rId3"/>
          <a:stretch>
            <a:fillRect/>
          </a:stretch>
        </p:blipFill>
        <p:spPr>
          <a:xfrm>
            <a:off x="348796" y="3330616"/>
            <a:ext cx="4792342" cy="2881947"/>
          </a:xfrm>
          <a:prstGeom prst="rect">
            <a:avLst/>
          </a:prstGeom>
        </p:spPr>
      </p:pic>
      <p:pic>
        <p:nvPicPr>
          <p:cNvPr id="6" name="Image 1" descr="preencoded.png"/>
          <p:cNvPicPr>
            <a:picLocks noChangeAspect="1"/>
          </p:cNvPicPr>
          <p:nvPr/>
        </p:nvPicPr>
        <p:blipFill>
          <a:blip r:embed="rId4"/>
          <a:stretch>
            <a:fillRect/>
          </a:stretch>
        </p:blipFill>
        <p:spPr>
          <a:xfrm>
            <a:off x="5301252" y="3391853"/>
            <a:ext cx="4622900" cy="2437447"/>
          </a:xfrm>
          <a:prstGeom prst="rect">
            <a:avLst/>
          </a:prstGeom>
        </p:spPr>
      </p:pic>
      <p:pic>
        <p:nvPicPr>
          <p:cNvPr id="9" name="Picture 8">
            <a:extLst>
              <a:ext uri="{FF2B5EF4-FFF2-40B4-BE49-F238E27FC236}">
                <a16:creationId xmlns:a16="http://schemas.microsoft.com/office/drawing/2014/main" id="{9D8D34A4-477D-C6E0-88E4-B24B437D7096}"/>
              </a:ext>
            </a:extLst>
          </p:cNvPr>
          <p:cNvPicPr>
            <a:picLocks noChangeAspect="1"/>
          </p:cNvPicPr>
          <p:nvPr/>
        </p:nvPicPr>
        <p:blipFill>
          <a:blip r:embed="rId5"/>
          <a:stretch>
            <a:fillRect/>
          </a:stretch>
        </p:blipFill>
        <p:spPr>
          <a:xfrm>
            <a:off x="10079440" y="2846546"/>
            <a:ext cx="4367264" cy="3850088"/>
          </a:xfrm>
          <a:prstGeom prst="rect">
            <a:avLst/>
          </a:prstGeom>
        </p:spPr>
      </p:pic>
      <p:sp>
        <p:nvSpPr>
          <p:cNvPr id="10" name="Rectangle 9">
            <a:extLst>
              <a:ext uri="{FF2B5EF4-FFF2-40B4-BE49-F238E27FC236}">
                <a16:creationId xmlns:a16="http://schemas.microsoft.com/office/drawing/2014/main" id="{F8A271A3-CCDC-9A91-0AA0-DD4896BCD89A}"/>
              </a:ext>
            </a:extLst>
          </p:cNvPr>
          <p:cNvSpPr/>
          <p:nvPr/>
        </p:nvSpPr>
        <p:spPr>
          <a:xfrm rot="20061908">
            <a:off x="12832117" y="2850310"/>
            <a:ext cx="649528" cy="277838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68191" y="603647"/>
            <a:ext cx="4390192" cy="548640"/>
          </a:xfrm>
          <a:prstGeom prst="rect">
            <a:avLst/>
          </a:prstGeom>
          <a:noFill/>
          <a:ln/>
        </p:spPr>
        <p:txBody>
          <a:bodyPr wrap="none" lIns="0" tIns="0" rIns="0" bIns="0" rtlCol="0" anchor="t"/>
          <a:lstStyle/>
          <a:p>
            <a:pPr marL="0" indent="0">
              <a:lnSpc>
                <a:spcPts val="4300"/>
              </a:lnSpc>
              <a:buNone/>
            </a:pPr>
            <a:r>
              <a:rPr lang="en-US" sz="3450" dirty="0">
                <a:solidFill>
                  <a:srgbClr val="152D47"/>
                </a:solidFill>
                <a:latin typeface="Crimson Pro Semi Bold" pitchFamily="34" charset="0"/>
                <a:ea typeface="Crimson Pro Semi Bold" pitchFamily="34" charset="-122"/>
                <a:cs typeface="Crimson Pro Semi Bold" pitchFamily="34" charset="-120"/>
              </a:rPr>
              <a:t>Results</a:t>
            </a:r>
            <a:endParaRPr lang="en-US" sz="3450" dirty="0"/>
          </a:p>
        </p:txBody>
      </p:sp>
      <p:sp>
        <p:nvSpPr>
          <p:cNvPr id="3" name="Text 1"/>
          <p:cNvSpPr/>
          <p:nvPr/>
        </p:nvSpPr>
        <p:spPr>
          <a:xfrm>
            <a:off x="768191" y="1371719"/>
            <a:ext cx="2743795" cy="343019"/>
          </a:xfrm>
          <a:prstGeom prst="rect">
            <a:avLst/>
          </a:prstGeom>
          <a:noFill/>
          <a:ln/>
        </p:spPr>
        <p:txBody>
          <a:bodyPr wrap="none" lIns="0" tIns="0" rIns="0" bIns="0" rtlCol="0" anchor="t"/>
          <a:lstStyle/>
          <a:p>
            <a:pPr marL="0" indent="0">
              <a:lnSpc>
                <a:spcPts val="2700"/>
              </a:lnSpc>
              <a:buNone/>
            </a:pPr>
            <a:r>
              <a:rPr lang="en-US" sz="2150" dirty="0">
                <a:solidFill>
                  <a:srgbClr val="152D47"/>
                </a:solidFill>
                <a:latin typeface="Crimson Pro Semi Bold" pitchFamily="34" charset="0"/>
                <a:ea typeface="Crimson Pro Semi Bold" pitchFamily="34" charset="-122"/>
                <a:cs typeface="Crimson Pro Semi Bold" pitchFamily="34" charset="-120"/>
              </a:rPr>
              <a:t>Total deformation</a:t>
            </a:r>
            <a:endParaRPr lang="en-US" sz="2150" dirty="0"/>
          </a:p>
        </p:txBody>
      </p:sp>
      <p:sp>
        <p:nvSpPr>
          <p:cNvPr id="4" name="Text 2"/>
          <p:cNvSpPr/>
          <p:nvPr/>
        </p:nvSpPr>
        <p:spPr>
          <a:xfrm>
            <a:off x="768191" y="2043946"/>
            <a:ext cx="13094018" cy="351234"/>
          </a:xfrm>
          <a:prstGeom prst="rect">
            <a:avLst/>
          </a:prstGeom>
          <a:noFill/>
          <a:ln/>
        </p:spPr>
        <p:txBody>
          <a:bodyPr wrap="none" lIns="0" tIns="0" rIns="0" bIns="0" rtlCol="0" anchor="t"/>
          <a:lstStyle/>
          <a:p>
            <a:pPr marL="342900" indent="-342900">
              <a:lnSpc>
                <a:spcPts val="2750"/>
              </a:lnSpc>
              <a:buSzPct val="100000"/>
              <a:buChar char="•"/>
            </a:pPr>
            <a:r>
              <a:rPr lang="en-US" sz="1700" b="1" dirty="0">
                <a:solidFill>
                  <a:srgbClr val="4C4C4D"/>
                </a:solidFill>
                <a:latin typeface="Heebo" pitchFamily="34" charset="0"/>
                <a:ea typeface="Heebo" pitchFamily="34" charset="-122"/>
                <a:cs typeface="Heebo" pitchFamily="34" charset="-120"/>
              </a:rPr>
              <a:t>Max Deformation:</a:t>
            </a:r>
            <a:r>
              <a:rPr lang="en-US" sz="1700" dirty="0">
                <a:solidFill>
                  <a:srgbClr val="4C4C4D"/>
                </a:solidFill>
                <a:latin typeface="Heebo" pitchFamily="34" charset="0"/>
                <a:ea typeface="Heebo" pitchFamily="34" charset="-122"/>
                <a:cs typeface="Heebo" pitchFamily="34" charset="-120"/>
              </a:rPr>
              <a:t> </a:t>
            </a:r>
            <a:r>
              <a:rPr lang="en-US" sz="1700" b="1" dirty="0">
                <a:solidFill>
                  <a:srgbClr val="4C4C4D"/>
                </a:solidFill>
                <a:latin typeface="Heebo" pitchFamily="34" charset="0"/>
                <a:ea typeface="Heebo" pitchFamily="34" charset="-122"/>
                <a:cs typeface="Heebo" pitchFamily="34" charset="-120"/>
              </a:rPr>
              <a:t>0.027459 m</a:t>
            </a:r>
            <a:r>
              <a:rPr lang="en-US" sz="1700" dirty="0">
                <a:solidFill>
                  <a:srgbClr val="4C4C4D"/>
                </a:solidFill>
                <a:latin typeface="Heebo" pitchFamily="34" charset="0"/>
                <a:ea typeface="Heebo" pitchFamily="34" charset="-122"/>
                <a:cs typeface="Heebo" pitchFamily="34" charset="-120"/>
              </a:rPr>
              <a:t> at the </a:t>
            </a:r>
            <a:r>
              <a:rPr lang="en-US" sz="1700" b="1" dirty="0">
                <a:solidFill>
                  <a:srgbClr val="4C4C4D"/>
                </a:solidFill>
                <a:latin typeface="Heebo" pitchFamily="34" charset="0"/>
                <a:ea typeface="Heebo" pitchFamily="34" charset="-122"/>
                <a:cs typeface="Heebo" pitchFamily="34" charset="-120"/>
              </a:rPr>
              <a:t>central curved section</a:t>
            </a:r>
            <a:r>
              <a:rPr lang="en-US" sz="1700" dirty="0">
                <a:solidFill>
                  <a:srgbClr val="4C4C4D"/>
                </a:solidFill>
                <a:latin typeface="Heebo" pitchFamily="34" charset="0"/>
                <a:ea typeface="Heebo" pitchFamily="34" charset="-122"/>
                <a:cs typeface="Heebo" pitchFamily="34" charset="-120"/>
              </a:rPr>
              <a:t> (highlighted in red).</a:t>
            </a:r>
            <a:endParaRPr lang="en-US" sz="1700" dirty="0"/>
          </a:p>
        </p:txBody>
      </p:sp>
      <p:sp>
        <p:nvSpPr>
          <p:cNvPr id="5" name="Text 3"/>
          <p:cNvSpPr/>
          <p:nvPr/>
        </p:nvSpPr>
        <p:spPr>
          <a:xfrm>
            <a:off x="768191" y="2471976"/>
            <a:ext cx="13094018" cy="351234"/>
          </a:xfrm>
          <a:prstGeom prst="rect">
            <a:avLst/>
          </a:prstGeom>
          <a:noFill/>
          <a:ln/>
        </p:spPr>
        <p:txBody>
          <a:bodyPr wrap="none" lIns="0" tIns="0" rIns="0" bIns="0" rtlCol="0" anchor="t"/>
          <a:lstStyle/>
          <a:p>
            <a:pPr marL="342900" indent="-342900">
              <a:lnSpc>
                <a:spcPts val="2750"/>
              </a:lnSpc>
              <a:buSzPct val="100000"/>
              <a:buChar char="•"/>
            </a:pPr>
            <a:r>
              <a:rPr lang="en-US" sz="1700" b="1" dirty="0">
                <a:solidFill>
                  <a:srgbClr val="4C4C4D"/>
                </a:solidFill>
                <a:latin typeface="Heebo" pitchFamily="34" charset="0"/>
                <a:ea typeface="Heebo" pitchFamily="34" charset="-122"/>
                <a:cs typeface="Heebo" pitchFamily="34" charset="-120"/>
              </a:rPr>
              <a:t>Minimal Displacement:</a:t>
            </a:r>
            <a:r>
              <a:rPr lang="en-US" sz="1700" dirty="0">
                <a:solidFill>
                  <a:srgbClr val="4C4C4D"/>
                </a:solidFill>
                <a:latin typeface="Heebo" pitchFamily="34" charset="0"/>
                <a:ea typeface="Heebo" pitchFamily="34" charset="-122"/>
                <a:cs typeface="Heebo" pitchFamily="34" charset="-120"/>
              </a:rPr>
              <a:t> Observed in </a:t>
            </a:r>
            <a:r>
              <a:rPr lang="en-US" sz="1700" b="1" dirty="0">
                <a:solidFill>
                  <a:srgbClr val="4C4C4D"/>
                </a:solidFill>
                <a:latin typeface="Heebo" pitchFamily="34" charset="0"/>
                <a:ea typeface="Heebo" pitchFamily="34" charset="-122"/>
                <a:cs typeface="Heebo" pitchFamily="34" charset="-120"/>
              </a:rPr>
              <a:t>fixed/support regions</a:t>
            </a:r>
            <a:r>
              <a:rPr lang="en-US" sz="1700" dirty="0">
                <a:solidFill>
                  <a:srgbClr val="4C4C4D"/>
                </a:solidFill>
                <a:latin typeface="Heebo" pitchFamily="34" charset="0"/>
                <a:ea typeface="Heebo" pitchFamily="34" charset="-122"/>
                <a:cs typeface="Heebo" pitchFamily="34" charset="-120"/>
              </a:rPr>
              <a:t> (blue areas).</a:t>
            </a:r>
            <a:endParaRPr lang="en-US" sz="1700" dirty="0"/>
          </a:p>
        </p:txBody>
      </p:sp>
      <p:sp>
        <p:nvSpPr>
          <p:cNvPr id="6" name="Text 4"/>
          <p:cNvSpPr/>
          <p:nvPr/>
        </p:nvSpPr>
        <p:spPr>
          <a:xfrm>
            <a:off x="768191" y="3146941"/>
            <a:ext cx="6279237" cy="1053703"/>
          </a:xfrm>
          <a:prstGeom prst="rect">
            <a:avLst/>
          </a:prstGeom>
          <a:noFill/>
          <a:ln/>
        </p:spPr>
        <p:txBody>
          <a:bodyPr wrap="square" lIns="0" tIns="0" rIns="0" bIns="0" rtlCol="0" anchor="t"/>
          <a:lstStyle/>
          <a:p>
            <a:pPr marL="342900" indent="-342900">
              <a:lnSpc>
                <a:spcPts val="2750"/>
              </a:lnSpc>
              <a:buSzPct val="100000"/>
              <a:buChar char="•"/>
            </a:pPr>
            <a:r>
              <a:rPr lang="en-US" sz="1700" b="1" dirty="0">
                <a:solidFill>
                  <a:srgbClr val="4C4C4D"/>
                </a:solidFill>
                <a:latin typeface="Heebo" pitchFamily="34" charset="0"/>
                <a:ea typeface="Heebo" pitchFamily="34" charset="-122"/>
                <a:cs typeface="Heebo" pitchFamily="34" charset="-120"/>
              </a:rPr>
              <a:t>Load Distribution:</a:t>
            </a:r>
            <a:r>
              <a:rPr lang="en-US" sz="1700" dirty="0">
                <a:solidFill>
                  <a:srgbClr val="4C4C4D"/>
                </a:solidFill>
                <a:latin typeface="Heebo" pitchFamily="34" charset="0"/>
                <a:ea typeface="Heebo" pitchFamily="34" charset="-122"/>
                <a:cs typeface="Heebo" pitchFamily="34" charset="-120"/>
              </a:rPr>
              <a:t> The structure </a:t>
            </a:r>
            <a:r>
              <a:rPr lang="en-US" sz="1700" b="1" dirty="0">
                <a:solidFill>
                  <a:srgbClr val="4C4C4D"/>
                </a:solidFill>
                <a:latin typeface="Heebo" pitchFamily="34" charset="0"/>
                <a:ea typeface="Heebo" pitchFamily="34" charset="-122"/>
                <a:cs typeface="Heebo" pitchFamily="34" charset="-120"/>
              </a:rPr>
              <a:t>gradually deforms</a:t>
            </a:r>
            <a:r>
              <a:rPr lang="en-US" sz="1700" dirty="0">
                <a:solidFill>
                  <a:srgbClr val="4C4C4D"/>
                </a:solidFill>
                <a:latin typeface="Heebo" pitchFamily="34" charset="0"/>
                <a:ea typeface="Heebo" pitchFamily="34" charset="-122"/>
                <a:cs typeface="Heebo" pitchFamily="34" charset="-120"/>
              </a:rPr>
              <a:t> from supports to the middle, effectively distributing gravitational forces.</a:t>
            </a:r>
            <a:endParaRPr lang="en-US" sz="1700" dirty="0"/>
          </a:p>
        </p:txBody>
      </p:sp>
      <p:pic>
        <p:nvPicPr>
          <p:cNvPr id="7" name="Image 0" descr="preencoded.png"/>
          <p:cNvPicPr>
            <a:picLocks noChangeAspect="1"/>
          </p:cNvPicPr>
          <p:nvPr/>
        </p:nvPicPr>
        <p:blipFill>
          <a:blip r:embed="rId3"/>
          <a:stretch>
            <a:fillRect/>
          </a:stretch>
        </p:blipFill>
        <p:spPr>
          <a:xfrm>
            <a:off x="7691914" y="3317081"/>
            <a:ext cx="6076593" cy="2882741"/>
          </a:xfrm>
          <a:prstGeom prst="rect">
            <a:avLst/>
          </a:prstGeom>
        </p:spPr>
      </p:pic>
      <p:sp>
        <p:nvSpPr>
          <p:cNvPr id="8" name="Text 5"/>
          <p:cNvSpPr/>
          <p:nvPr/>
        </p:nvSpPr>
        <p:spPr>
          <a:xfrm>
            <a:off x="768191" y="6693694"/>
            <a:ext cx="13094018" cy="351234"/>
          </a:xfrm>
          <a:prstGeom prst="rect">
            <a:avLst/>
          </a:prstGeom>
          <a:noFill/>
          <a:ln/>
        </p:spPr>
        <p:txBody>
          <a:bodyPr wrap="none" lIns="0" tIns="0" rIns="0" bIns="0" rtlCol="0" anchor="t"/>
          <a:lstStyle/>
          <a:p>
            <a:pPr marL="0" indent="0">
              <a:lnSpc>
                <a:spcPts val="2750"/>
              </a:lnSpc>
              <a:buNone/>
            </a:pPr>
            <a:endParaRPr lang="en-US" sz="1700" dirty="0"/>
          </a:p>
        </p:txBody>
      </p:sp>
      <p:sp>
        <p:nvSpPr>
          <p:cNvPr id="9" name="Text 6"/>
          <p:cNvSpPr/>
          <p:nvPr/>
        </p:nvSpPr>
        <p:spPr>
          <a:xfrm>
            <a:off x="768191" y="7291864"/>
            <a:ext cx="13094018" cy="351234"/>
          </a:xfrm>
          <a:prstGeom prst="rect">
            <a:avLst/>
          </a:prstGeom>
          <a:noFill/>
          <a:ln/>
        </p:spPr>
        <p:txBody>
          <a:bodyPr wrap="none" lIns="0" tIns="0" rIns="0" bIns="0" rtlCol="0" anchor="t"/>
          <a:lstStyle/>
          <a:p>
            <a:pPr marL="0" indent="0" algn="ctr">
              <a:lnSpc>
                <a:spcPts val="2750"/>
              </a:lnSpc>
              <a:buNone/>
            </a:pPr>
            <a:r>
              <a:rPr lang="en-US" sz="1700" dirty="0">
                <a:solidFill>
                  <a:srgbClr val="4C4C4D"/>
                </a:solidFill>
                <a:latin typeface="Heebo" pitchFamily="34" charset="0"/>
                <a:ea typeface="Heebo" pitchFamily="34" charset="-122"/>
                <a:cs typeface="Heebo" pitchFamily="34" charset="-120"/>
              </a:rPr>
              <a:t>Maximum deformation = 2.75 cm</a:t>
            </a:r>
            <a:endParaRPr lang="en-US" sz="1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641985" y="504468"/>
            <a:ext cx="2293025" cy="286583"/>
          </a:xfrm>
          <a:prstGeom prst="rect">
            <a:avLst/>
          </a:prstGeom>
          <a:noFill/>
          <a:ln/>
        </p:spPr>
        <p:txBody>
          <a:bodyPr wrap="none" lIns="0" tIns="0" rIns="0" bIns="0" rtlCol="0" anchor="t"/>
          <a:lstStyle/>
          <a:p>
            <a:pPr marL="0" indent="0">
              <a:lnSpc>
                <a:spcPts val="2250"/>
              </a:lnSpc>
              <a:buNone/>
            </a:pPr>
            <a:r>
              <a:rPr lang="en-US" sz="1800" dirty="0">
                <a:solidFill>
                  <a:srgbClr val="152D47"/>
                </a:solidFill>
                <a:latin typeface="Crimson Pro Semi Bold" pitchFamily="34" charset="0"/>
                <a:ea typeface="Crimson Pro Semi Bold" pitchFamily="34" charset="-122"/>
                <a:cs typeface="Crimson Pro Semi Bold" pitchFamily="34" charset="-120"/>
              </a:rPr>
              <a:t>Directional Deformati</a:t>
            </a:r>
            <a:endParaRPr lang="en-US" sz="1800" dirty="0"/>
          </a:p>
        </p:txBody>
      </p:sp>
      <p:sp>
        <p:nvSpPr>
          <p:cNvPr id="3" name="Text 1"/>
          <p:cNvSpPr/>
          <p:nvPr/>
        </p:nvSpPr>
        <p:spPr>
          <a:xfrm>
            <a:off x="641985" y="1157883"/>
            <a:ext cx="13346430" cy="293489"/>
          </a:xfrm>
          <a:prstGeom prst="rect">
            <a:avLst/>
          </a:prstGeom>
          <a:noFill/>
          <a:ln/>
        </p:spPr>
        <p:txBody>
          <a:bodyPr wrap="none" lIns="0" tIns="0" rIns="0" bIns="0" rtlCol="0" anchor="t"/>
          <a:lstStyle/>
          <a:p>
            <a:pPr marL="0" indent="0" algn="ctr">
              <a:lnSpc>
                <a:spcPts val="2300"/>
              </a:lnSpc>
              <a:buNone/>
            </a:pPr>
            <a:r>
              <a:rPr lang="en-US" sz="1400" dirty="0">
                <a:solidFill>
                  <a:srgbClr val="4C4C4D"/>
                </a:solidFill>
                <a:latin typeface="Heebo" pitchFamily="34" charset="0"/>
                <a:ea typeface="Heebo" pitchFamily="34" charset="-122"/>
                <a:cs typeface="Heebo" pitchFamily="34" charset="-120"/>
              </a:rPr>
              <a:t>Directional deformation = 2.68 cmon</a:t>
            </a:r>
            <a:endParaRPr lang="en-US" sz="1400" dirty="0"/>
          </a:p>
        </p:txBody>
      </p:sp>
      <p:pic>
        <p:nvPicPr>
          <p:cNvPr id="4" name="Image 0" descr="preencoded.png"/>
          <p:cNvPicPr>
            <a:picLocks noChangeAspect="1"/>
          </p:cNvPicPr>
          <p:nvPr/>
        </p:nvPicPr>
        <p:blipFill>
          <a:blip r:embed="rId3"/>
          <a:stretch>
            <a:fillRect/>
          </a:stretch>
        </p:blipFill>
        <p:spPr>
          <a:xfrm>
            <a:off x="1918335" y="1657707"/>
            <a:ext cx="10793611" cy="611909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36521" y="578644"/>
            <a:ext cx="2630686" cy="328851"/>
          </a:xfrm>
          <a:prstGeom prst="rect">
            <a:avLst/>
          </a:prstGeom>
          <a:noFill/>
          <a:ln/>
        </p:spPr>
        <p:txBody>
          <a:bodyPr wrap="none" lIns="0" tIns="0" rIns="0" bIns="0" rtlCol="0" anchor="t"/>
          <a:lstStyle/>
          <a:p>
            <a:pPr marL="0" indent="0">
              <a:lnSpc>
                <a:spcPts val="2550"/>
              </a:lnSpc>
              <a:buNone/>
            </a:pPr>
            <a:r>
              <a:rPr lang="en-US" sz="2050" dirty="0">
                <a:solidFill>
                  <a:srgbClr val="152D47"/>
                </a:solidFill>
                <a:latin typeface="Crimson Pro Semi Bold" pitchFamily="34" charset="0"/>
                <a:ea typeface="Crimson Pro Semi Bold" pitchFamily="34" charset="-122"/>
                <a:cs typeface="Crimson Pro Semi Bold" pitchFamily="34" charset="-120"/>
              </a:rPr>
              <a:t>Principal Elastic Strain</a:t>
            </a:r>
            <a:endParaRPr lang="en-US" sz="2050" dirty="0"/>
          </a:p>
        </p:txBody>
      </p:sp>
      <p:sp>
        <p:nvSpPr>
          <p:cNvPr id="3" name="Text 1"/>
          <p:cNvSpPr/>
          <p:nvPr/>
        </p:nvSpPr>
        <p:spPr>
          <a:xfrm>
            <a:off x="736521" y="1333500"/>
            <a:ext cx="6321981" cy="336709"/>
          </a:xfrm>
          <a:prstGeom prst="rect">
            <a:avLst/>
          </a:prstGeom>
          <a:noFill/>
          <a:ln/>
        </p:spPr>
        <p:txBody>
          <a:bodyPr wrap="none" lIns="0" tIns="0" rIns="0" bIns="0" rtlCol="0" anchor="t"/>
          <a:lstStyle/>
          <a:p>
            <a:pPr marL="0" indent="0" algn="ctr">
              <a:lnSpc>
                <a:spcPts val="2650"/>
              </a:lnSpc>
              <a:buNone/>
            </a:pPr>
            <a:r>
              <a:rPr lang="en-US" sz="1650" dirty="0">
                <a:solidFill>
                  <a:srgbClr val="4C4C4D"/>
                </a:solidFill>
                <a:latin typeface="Heebo" pitchFamily="34" charset="0"/>
                <a:ea typeface="Heebo" pitchFamily="34" charset="-122"/>
                <a:cs typeface="Heebo" pitchFamily="34" charset="-120"/>
              </a:rPr>
              <a:t>Maximum Principal Elastic Strain =</a:t>
            </a:r>
            <a:r>
              <a:rPr lang="en-US" sz="1650" b="1" dirty="0">
                <a:solidFill>
                  <a:srgbClr val="4C4C4D"/>
                </a:solidFill>
                <a:latin typeface="Heebo" pitchFamily="34" charset="0"/>
                <a:ea typeface="Heebo" pitchFamily="34" charset="-122"/>
                <a:cs typeface="Heebo" pitchFamily="34" charset="-120"/>
              </a:rPr>
              <a:t> 0.0005 &lt; 0.00085</a:t>
            </a:r>
            <a:endParaRPr lang="en-US" sz="1650" dirty="0"/>
          </a:p>
        </p:txBody>
      </p:sp>
      <p:pic>
        <p:nvPicPr>
          <p:cNvPr id="4" name="Image 0" descr="preencoded.png"/>
          <p:cNvPicPr>
            <a:picLocks noChangeAspect="1"/>
          </p:cNvPicPr>
          <p:nvPr/>
        </p:nvPicPr>
        <p:blipFill>
          <a:blip r:embed="rId3"/>
          <a:stretch>
            <a:fillRect/>
          </a:stretch>
        </p:blipFill>
        <p:spPr>
          <a:xfrm>
            <a:off x="964644" y="1906905"/>
            <a:ext cx="5865733" cy="2782729"/>
          </a:xfrm>
          <a:prstGeom prst="rect">
            <a:avLst/>
          </a:prstGeom>
        </p:spPr>
      </p:pic>
      <p:sp>
        <p:nvSpPr>
          <p:cNvPr id="5" name="Text 2"/>
          <p:cNvSpPr/>
          <p:nvPr/>
        </p:nvSpPr>
        <p:spPr>
          <a:xfrm>
            <a:off x="7579519" y="1333500"/>
            <a:ext cx="6321981" cy="336709"/>
          </a:xfrm>
          <a:prstGeom prst="rect">
            <a:avLst/>
          </a:prstGeom>
          <a:noFill/>
          <a:ln/>
        </p:spPr>
        <p:txBody>
          <a:bodyPr wrap="none" lIns="0" tIns="0" rIns="0" bIns="0" rtlCol="0" anchor="t"/>
          <a:lstStyle/>
          <a:p>
            <a:pPr marL="0" indent="0" algn="ctr">
              <a:lnSpc>
                <a:spcPts val="2650"/>
              </a:lnSpc>
              <a:buNone/>
            </a:pPr>
            <a:r>
              <a:rPr lang="en-US" sz="1650" dirty="0">
                <a:solidFill>
                  <a:srgbClr val="4C4C4D"/>
                </a:solidFill>
                <a:latin typeface="Heebo" pitchFamily="34" charset="0"/>
                <a:ea typeface="Heebo" pitchFamily="34" charset="-122"/>
                <a:cs typeface="Heebo" pitchFamily="34" charset="-120"/>
              </a:rPr>
              <a:t>Minimum Principal Elastic Strain = </a:t>
            </a:r>
            <a:r>
              <a:rPr lang="en-US" sz="1650" b="1" dirty="0">
                <a:solidFill>
                  <a:srgbClr val="4C4C4D"/>
                </a:solidFill>
                <a:latin typeface="Heebo" pitchFamily="34" charset="0"/>
                <a:ea typeface="Heebo" pitchFamily="34" charset="-122"/>
                <a:cs typeface="Heebo" pitchFamily="34" charset="-120"/>
              </a:rPr>
              <a:t>0.000148 &lt; 0.00085</a:t>
            </a:r>
            <a:endParaRPr lang="en-US" sz="1650" dirty="0"/>
          </a:p>
        </p:txBody>
      </p:sp>
      <p:pic>
        <p:nvPicPr>
          <p:cNvPr id="6" name="Image 1" descr="preencoded.png"/>
          <p:cNvPicPr>
            <a:picLocks noChangeAspect="1"/>
          </p:cNvPicPr>
          <p:nvPr/>
        </p:nvPicPr>
        <p:blipFill>
          <a:blip r:embed="rId4"/>
          <a:stretch>
            <a:fillRect/>
          </a:stretch>
        </p:blipFill>
        <p:spPr>
          <a:xfrm>
            <a:off x="7807643" y="1906905"/>
            <a:ext cx="5865733" cy="2782729"/>
          </a:xfrm>
          <a:prstGeom prst="rect">
            <a:avLst/>
          </a:prstGeom>
        </p:spPr>
      </p:pic>
      <p:sp>
        <p:nvSpPr>
          <p:cNvPr id="7" name="Text 3"/>
          <p:cNvSpPr/>
          <p:nvPr/>
        </p:nvSpPr>
        <p:spPr>
          <a:xfrm>
            <a:off x="736521" y="5241965"/>
            <a:ext cx="5388769" cy="394454"/>
          </a:xfrm>
          <a:prstGeom prst="rect">
            <a:avLst/>
          </a:prstGeom>
          <a:noFill/>
          <a:ln/>
        </p:spPr>
        <p:txBody>
          <a:bodyPr wrap="none" lIns="0" tIns="0" rIns="0" bIns="0" rtlCol="0" anchor="t"/>
          <a:lstStyle/>
          <a:p>
            <a:pPr marL="0" indent="0">
              <a:lnSpc>
                <a:spcPts val="3100"/>
              </a:lnSpc>
              <a:buNone/>
            </a:pPr>
            <a:r>
              <a:rPr lang="en-US" sz="2450" b="1" dirty="0">
                <a:solidFill>
                  <a:srgbClr val="152D47"/>
                </a:solidFill>
                <a:latin typeface="Crimson Pro Semi Bold" pitchFamily="34" charset="0"/>
                <a:ea typeface="Crimson Pro Semi Bold" pitchFamily="34" charset="-122"/>
                <a:cs typeface="Crimson Pro Semi Bold" pitchFamily="34" charset="-120"/>
              </a:rPr>
              <a:t>ANSYS Results – Principal Elastic Strains</a:t>
            </a:r>
            <a:endParaRPr lang="en-US" sz="2450" dirty="0"/>
          </a:p>
        </p:txBody>
      </p:sp>
      <p:sp>
        <p:nvSpPr>
          <p:cNvPr id="8" name="Text 4"/>
          <p:cNvSpPr/>
          <p:nvPr/>
        </p:nvSpPr>
        <p:spPr>
          <a:xfrm>
            <a:off x="736521" y="5952053"/>
            <a:ext cx="13157359" cy="336709"/>
          </a:xfrm>
          <a:prstGeom prst="rect">
            <a:avLst/>
          </a:prstGeom>
          <a:noFill/>
          <a:ln/>
        </p:spPr>
        <p:txBody>
          <a:bodyPr wrap="none" lIns="0" tIns="0" rIns="0" bIns="0" rtlCol="0" anchor="t"/>
          <a:lstStyle/>
          <a:p>
            <a:pPr marL="342900" indent="-342900">
              <a:lnSpc>
                <a:spcPts val="2650"/>
              </a:lnSpc>
              <a:buSzPct val="100000"/>
              <a:buChar char="•"/>
            </a:pPr>
            <a:r>
              <a:rPr lang="en-US" sz="1650" b="1" dirty="0">
                <a:solidFill>
                  <a:srgbClr val="4C4C4D"/>
                </a:solidFill>
                <a:latin typeface="Heebo" pitchFamily="34" charset="0"/>
                <a:ea typeface="Heebo" pitchFamily="34" charset="-122"/>
                <a:cs typeface="Heebo" pitchFamily="34" charset="-120"/>
              </a:rPr>
              <a:t>Tensile Strain (Max):</a:t>
            </a:r>
            <a:r>
              <a:rPr lang="en-US" sz="1650" dirty="0">
                <a:solidFill>
                  <a:srgbClr val="4C4C4D"/>
                </a:solidFill>
                <a:latin typeface="Heebo" pitchFamily="34" charset="0"/>
                <a:ea typeface="Heebo" pitchFamily="34" charset="-122"/>
                <a:cs typeface="Heebo" pitchFamily="34" charset="-120"/>
              </a:rPr>
              <a:t> </a:t>
            </a:r>
            <a:r>
              <a:rPr lang="en-US" sz="1650" b="1" dirty="0">
                <a:solidFill>
                  <a:srgbClr val="4C4C4D"/>
                </a:solidFill>
                <a:latin typeface="Heebo" pitchFamily="34" charset="0"/>
                <a:ea typeface="Heebo" pitchFamily="34" charset="-122"/>
                <a:cs typeface="Heebo" pitchFamily="34" charset="-120"/>
              </a:rPr>
              <a:t>0.00050051</a:t>
            </a:r>
            <a:r>
              <a:rPr lang="en-US" sz="1650" dirty="0">
                <a:solidFill>
                  <a:srgbClr val="4C4C4D"/>
                </a:solidFill>
                <a:latin typeface="Heebo" pitchFamily="34" charset="0"/>
                <a:ea typeface="Heebo" pitchFamily="34" charset="-122"/>
                <a:cs typeface="Heebo" pitchFamily="34" charset="-120"/>
              </a:rPr>
              <a:t>, showing significant variation across the structure.</a:t>
            </a:r>
            <a:endParaRPr lang="en-US" sz="1650" dirty="0"/>
          </a:p>
        </p:txBody>
      </p:sp>
      <p:sp>
        <p:nvSpPr>
          <p:cNvPr id="9" name="Text 5"/>
          <p:cNvSpPr/>
          <p:nvPr/>
        </p:nvSpPr>
        <p:spPr>
          <a:xfrm>
            <a:off x="736521" y="6362343"/>
            <a:ext cx="13157359" cy="336709"/>
          </a:xfrm>
          <a:prstGeom prst="rect">
            <a:avLst/>
          </a:prstGeom>
          <a:noFill/>
          <a:ln/>
        </p:spPr>
        <p:txBody>
          <a:bodyPr wrap="none" lIns="0" tIns="0" rIns="0" bIns="0" rtlCol="0" anchor="t"/>
          <a:lstStyle/>
          <a:p>
            <a:pPr marL="342900" indent="-342900">
              <a:lnSpc>
                <a:spcPts val="2650"/>
              </a:lnSpc>
              <a:buSzPct val="100000"/>
              <a:buChar char="•"/>
            </a:pPr>
            <a:r>
              <a:rPr lang="en-US" sz="1650" b="1" dirty="0">
                <a:solidFill>
                  <a:srgbClr val="4C4C4D"/>
                </a:solidFill>
                <a:latin typeface="Heebo" pitchFamily="34" charset="0"/>
                <a:ea typeface="Heebo" pitchFamily="34" charset="-122"/>
                <a:cs typeface="Heebo" pitchFamily="34" charset="-120"/>
              </a:rPr>
              <a:t>Compressive Strain (Min):</a:t>
            </a:r>
            <a:r>
              <a:rPr lang="en-US" sz="1650" dirty="0">
                <a:solidFill>
                  <a:srgbClr val="4C4C4D"/>
                </a:solidFill>
                <a:latin typeface="Heebo" pitchFamily="34" charset="0"/>
                <a:ea typeface="Heebo" pitchFamily="34" charset="-122"/>
                <a:cs typeface="Heebo" pitchFamily="34" charset="-120"/>
              </a:rPr>
              <a:t> </a:t>
            </a:r>
            <a:r>
              <a:rPr lang="en-US" sz="1650" b="1" dirty="0">
                <a:solidFill>
                  <a:srgbClr val="4C4C4D"/>
                </a:solidFill>
                <a:latin typeface="Heebo" pitchFamily="34" charset="0"/>
                <a:ea typeface="Heebo" pitchFamily="34" charset="-122"/>
                <a:cs typeface="Heebo" pitchFamily="34" charset="-120"/>
              </a:rPr>
              <a:t>1.4753e-5</a:t>
            </a:r>
            <a:r>
              <a:rPr lang="en-US" sz="1650" dirty="0">
                <a:solidFill>
                  <a:srgbClr val="4C4C4D"/>
                </a:solidFill>
                <a:latin typeface="Heebo" pitchFamily="34" charset="0"/>
                <a:ea typeface="Heebo" pitchFamily="34" charset="-122"/>
                <a:cs typeface="Heebo" pitchFamily="34" charset="-120"/>
              </a:rPr>
              <a:t>, lower and more uniform.</a:t>
            </a:r>
            <a:endParaRPr lang="en-US" sz="1650" dirty="0"/>
          </a:p>
        </p:txBody>
      </p:sp>
      <p:sp>
        <p:nvSpPr>
          <p:cNvPr id="10" name="Text 6"/>
          <p:cNvSpPr/>
          <p:nvPr/>
        </p:nvSpPr>
        <p:spPr>
          <a:xfrm>
            <a:off x="736521" y="6772632"/>
            <a:ext cx="13157359" cy="336709"/>
          </a:xfrm>
          <a:prstGeom prst="rect">
            <a:avLst/>
          </a:prstGeom>
          <a:noFill/>
          <a:ln/>
        </p:spPr>
        <p:txBody>
          <a:bodyPr wrap="none" lIns="0" tIns="0" rIns="0" bIns="0" rtlCol="0" anchor="t"/>
          <a:lstStyle/>
          <a:p>
            <a:pPr marL="342900" indent="-342900">
              <a:lnSpc>
                <a:spcPts val="2650"/>
              </a:lnSpc>
              <a:buSzPct val="100000"/>
              <a:buChar char="•"/>
            </a:pPr>
            <a:r>
              <a:rPr lang="en-US" sz="1650" b="1" dirty="0">
                <a:solidFill>
                  <a:srgbClr val="4C4C4D"/>
                </a:solidFill>
                <a:latin typeface="Heebo" pitchFamily="34" charset="0"/>
                <a:ea typeface="Heebo" pitchFamily="34" charset="-122"/>
                <a:cs typeface="Heebo" pitchFamily="34" charset="-120"/>
              </a:rPr>
              <a:t>Structural Impact:</a:t>
            </a:r>
            <a:r>
              <a:rPr lang="en-US" sz="1650" dirty="0">
                <a:solidFill>
                  <a:srgbClr val="4C4C4D"/>
                </a:solidFill>
                <a:latin typeface="Heebo" pitchFamily="34" charset="0"/>
                <a:ea typeface="Heebo" pitchFamily="34" charset="-122"/>
                <a:cs typeface="Heebo" pitchFamily="34" charset="-120"/>
              </a:rPr>
              <a:t> Higher tensile forces indicate </a:t>
            </a:r>
            <a:r>
              <a:rPr lang="en-US" sz="1650" b="1" dirty="0">
                <a:solidFill>
                  <a:srgbClr val="4C4C4D"/>
                </a:solidFill>
                <a:latin typeface="Heebo" pitchFamily="34" charset="0"/>
                <a:ea typeface="Heebo" pitchFamily="34" charset="-122"/>
                <a:cs typeface="Heebo" pitchFamily="34" charset="-120"/>
              </a:rPr>
              <a:t>potential areas of concern</a:t>
            </a:r>
            <a:r>
              <a:rPr lang="en-US" sz="1650" dirty="0">
                <a:solidFill>
                  <a:srgbClr val="4C4C4D"/>
                </a:solidFill>
                <a:latin typeface="Heebo" pitchFamily="34" charset="0"/>
                <a:ea typeface="Heebo" pitchFamily="34" charset="-122"/>
                <a:cs typeface="Heebo" pitchFamily="34" charset="-120"/>
              </a:rPr>
              <a:t> for structural integrity.</a:t>
            </a:r>
            <a:endParaRPr lang="en-US" sz="1650" dirty="0"/>
          </a:p>
        </p:txBody>
      </p:sp>
      <p:sp>
        <p:nvSpPr>
          <p:cNvPr id="11" name="Text 7"/>
          <p:cNvSpPr/>
          <p:nvPr/>
        </p:nvSpPr>
        <p:spPr>
          <a:xfrm>
            <a:off x="736521" y="7346037"/>
            <a:ext cx="13157359" cy="336709"/>
          </a:xfrm>
          <a:prstGeom prst="rect">
            <a:avLst/>
          </a:prstGeom>
          <a:noFill/>
          <a:ln/>
        </p:spPr>
        <p:txBody>
          <a:bodyPr wrap="none" lIns="0" tIns="0" rIns="0" bIns="0" rtlCol="0" anchor="t"/>
          <a:lstStyle/>
          <a:p>
            <a:pPr marL="0" indent="0">
              <a:lnSpc>
                <a:spcPts val="2650"/>
              </a:lnSpc>
              <a:buNone/>
            </a:pPr>
            <a:endParaRPr lang="en-US" sz="16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28424" y="759619"/>
            <a:ext cx="6332934" cy="332899"/>
          </a:xfrm>
          <a:prstGeom prst="rect">
            <a:avLst/>
          </a:prstGeom>
          <a:noFill/>
          <a:ln/>
        </p:spPr>
        <p:txBody>
          <a:bodyPr wrap="none" lIns="0" tIns="0" rIns="0" bIns="0" rtlCol="0" anchor="t"/>
          <a:lstStyle/>
          <a:p>
            <a:pPr marL="0" indent="0" algn="ctr">
              <a:lnSpc>
                <a:spcPts val="2600"/>
              </a:lnSpc>
              <a:buNone/>
            </a:pPr>
            <a:r>
              <a:rPr lang="en-US" sz="1600" dirty="0">
                <a:solidFill>
                  <a:srgbClr val="4C4C4D"/>
                </a:solidFill>
                <a:latin typeface="Heebo" pitchFamily="34" charset="0"/>
                <a:ea typeface="Heebo" pitchFamily="34" charset="-122"/>
                <a:cs typeface="Heebo" pitchFamily="34" charset="-120"/>
              </a:rPr>
              <a:t>Maximum Principal Stress = 329220 Pa</a:t>
            </a:r>
            <a:endParaRPr lang="en-US" sz="1600" dirty="0"/>
          </a:p>
        </p:txBody>
      </p:sp>
      <p:pic>
        <p:nvPicPr>
          <p:cNvPr id="3" name="Image 0" descr="preencoded.png"/>
          <p:cNvPicPr>
            <a:picLocks noChangeAspect="1"/>
          </p:cNvPicPr>
          <p:nvPr/>
        </p:nvPicPr>
        <p:blipFill>
          <a:blip r:embed="rId3"/>
          <a:stretch>
            <a:fillRect/>
          </a:stretch>
        </p:blipFill>
        <p:spPr>
          <a:xfrm>
            <a:off x="989409" y="1326594"/>
            <a:ext cx="5810964" cy="2756773"/>
          </a:xfrm>
          <a:prstGeom prst="rect">
            <a:avLst/>
          </a:prstGeom>
        </p:spPr>
      </p:pic>
      <p:sp>
        <p:nvSpPr>
          <p:cNvPr id="4" name="Text 1"/>
          <p:cNvSpPr/>
          <p:nvPr/>
        </p:nvSpPr>
        <p:spPr>
          <a:xfrm>
            <a:off x="7576661" y="759619"/>
            <a:ext cx="6332934" cy="332899"/>
          </a:xfrm>
          <a:prstGeom prst="rect">
            <a:avLst/>
          </a:prstGeom>
          <a:noFill/>
          <a:ln/>
        </p:spPr>
        <p:txBody>
          <a:bodyPr wrap="none" lIns="0" tIns="0" rIns="0" bIns="0" rtlCol="0" anchor="t"/>
          <a:lstStyle/>
          <a:p>
            <a:pPr marL="0" indent="0" algn="ctr">
              <a:lnSpc>
                <a:spcPts val="2600"/>
              </a:lnSpc>
              <a:buNone/>
            </a:pPr>
            <a:r>
              <a:rPr lang="en-US" sz="1600" dirty="0">
                <a:solidFill>
                  <a:srgbClr val="4C4C4D"/>
                </a:solidFill>
                <a:latin typeface="Heebo" pitchFamily="34" charset="0"/>
                <a:ea typeface="Heebo" pitchFamily="34" charset="-122"/>
                <a:cs typeface="Heebo" pitchFamily="34" charset="-120"/>
              </a:rPr>
              <a:t>Minimum Principal Stress = 1125500 Pa</a:t>
            </a:r>
            <a:endParaRPr lang="en-US" sz="1600" dirty="0"/>
          </a:p>
        </p:txBody>
      </p:sp>
      <p:pic>
        <p:nvPicPr>
          <p:cNvPr id="5" name="Image 1" descr="preencoded.png"/>
          <p:cNvPicPr>
            <a:picLocks noChangeAspect="1"/>
          </p:cNvPicPr>
          <p:nvPr/>
        </p:nvPicPr>
        <p:blipFill>
          <a:blip r:embed="rId4"/>
          <a:stretch>
            <a:fillRect/>
          </a:stretch>
        </p:blipFill>
        <p:spPr>
          <a:xfrm>
            <a:off x="7837646" y="1326594"/>
            <a:ext cx="5810964" cy="2756773"/>
          </a:xfrm>
          <a:prstGeom prst="rect">
            <a:avLst/>
          </a:prstGeom>
        </p:spPr>
      </p:pic>
      <p:sp>
        <p:nvSpPr>
          <p:cNvPr id="6" name="Text 2"/>
          <p:cNvSpPr/>
          <p:nvPr/>
        </p:nvSpPr>
        <p:spPr>
          <a:xfrm>
            <a:off x="728424" y="4629626"/>
            <a:ext cx="4501753" cy="390168"/>
          </a:xfrm>
          <a:prstGeom prst="rect">
            <a:avLst/>
          </a:prstGeom>
          <a:noFill/>
          <a:ln/>
        </p:spPr>
        <p:txBody>
          <a:bodyPr wrap="none" lIns="0" tIns="0" rIns="0" bIns="0" rtlCol="0" anchor="t"/>
          <a:lstStyle/>
          <a:p>
            <a:pPr marL="0" indent="0">
              <a:lnSpc>
                <a:spcPts val="3050"/>
              </a:lnSpc>
              <a:buNone/>
            </a:pPr>
            <a:r>
              <a:rPr lang="en-US" sz="2450" b="1" dirty="0">
                <a:solidFill>
                  <a:srgbClr val="152D47"/>
                </a:solidFill>
                <a:latin typeface="Crimson Pro Semi Bold" pitchFamily="34" charset="0"/>
                <a:ea typeface="Crimson Pro Semi Bold" pitchFamily="34" charset="-122"/>
                <a:cs typeface="Crimson Pro Semi Bold" pitchFamily="34" charset="-120"/>
              </a:rPr>
              <a:t>ANSYS Results – Principal Stresses</a:t>
            </a:r>
            <a:endParaRPr lang="en-US" sz="2450" dirty="0"/>
          </a:p>
        </p:txBody>
      </p:sp>
      <p:sp>
        <p:nvSpPr>
          <p:cNvPr id="7" name="Text 3"/>
          <p:cNvSpPr/>
          <p:nvPr/>
        </p:nvSpPr>
        <p:spPr>
          <a:xfrm>
            <a:off x="728424" y="5331976"/>
            <a:ext cx="13173551" cy="332899"/>
          </a:xfrm>
          <a:prstGeom prst="rect">
            <a:avLst/>
          </a:prstGeom>
          <a:noFill/>
          <a:ln/>
        </p:spPr>
        <p:txBody>
          <a:bodyPr wrap="none" lIns="0" tIns="0" rIns="0" bIns="0" rtlCol="0" anchor="t"/>
          <a:lstStyle/>
          <a:p>
            <a:pPr marL="342900" indent="-342900">
              <a:lnSpc>
                <a:spcPts val="2600"/>
              </a:lnSpc>
              <a:buSzPct val="100000"/>
              <a:buChar char="•"/>
            </a:pPr>
            <a:r>
              <a:rPr lang="en-US" sz="1600" b="1" dirty="0">
                <a:solidFill>
                  <a:srgbClr val="4C4C4D"/>
                </a:solidFill>
                <a:latin typeface="Heebo" pitchFamily="34" charset="0"/>
                <a:ea typeface="Heebo" pitchFamily="34" charset="-122"/>
                <a:cs typeface="Heebo" pitchFamily="34" charset="-120"/>
              </a:rPr>
              <a:t>Tensile Stress (Max):</a:t>
            </a:r>
            <a:r>
              <a:rPr lang="en-US" sz="1600" dirty="0">
                <a:solidFill>
                  <a:srgbClr val="4C4C4D"/>
                </a:solidFill>
                <a:latin typeface="Heebo" pitchFamily="34" charset="0"/>
                <a:ea typeface="Heebo" pitchFamily="34" charset="-122"/>
                <a:cs typeface="Heebo" pitchFamily="34" charset="-120"/>
              </a:rPr>
              <a:t> </a:t>
            </a:r>
            <a:r>
              <a:rPr lang="en-US" sz="1600" b="1" dirty="0">
                <a:solidFill>
                  <a:srgbClr val="4C4C4D"/>
                </a:solidFill>
                <a:latin typeface="Heebo" pitchFamily="34" charset="0"/>
                <a:ea typeface="Heebo" pitchFamily="34" charset="-122"/>
                <a:cs typeface="Heebo" pitchFamily="34" charset="-120"/>
              </a:rPr>
              <a:t>3.2922 × 10⁵ Pa</a:t>
            </a:r>
            <a:r>
              <a:rPr lang="en-US" sz="1600" dirty="0">
                <a:solidFill>
                  <a:srgbClr val="4C4C4D"/>
                </a:solidFill>
                <a:latin typeface="Heebo" pitchFamily="34" charset="0"/>
                <a:ea typeface="Heebo" pitchFamily="34" charset="-122"/>
                <a:cs typeface="Heebo" pitchFamily="34" charset="-120"/>
              </a:rPr>
              <a:t>, more evenly distributed.</a:t>
            </a:r>
            <a:endParaRPr lang="en-US" sz="1600" dirty="0"/>
          </a:p>
        </p:txBody>
      </p:sp>
      <p:sp>
        <p:nvSpPr>
          <p:cNvPr id="8" name="Text 4"/>
          <p:cNvSpPr/>
          <p:nvPr/>
        </p:nvSpPr>
        <p:spPr>
          <a:xfrm>
            <a:off x="728424" y="5737622"/>
            <a:ext cx="13173551" cy="332899"/>
          </a:xfrm>
          <a:prstGeom prst="rect">
            <a:avLst/>
          </a:prstGeom>
          <a:noFill/>
          <a:ln/>
        </p:spPr>
        <p:txBody>
          <a:bodyPr wrap="none" lIns="0" tIns="0" rIns="0" bIns="0" rtlCol="0" anchor="t"/>
          <a:lstStyle/>
          <a:p>
            <a:pPr marL="342900" indent="-342900">
              <a:lnSpc>
                <a:spcPts val="2600"/>
              </a:lnSpc>
              <a:buSzPct val="100000"/>
              <a:buChar char="•"/>
            </a:pPr>
            <a:r>
              <a:rPr lang="en-US" sz="1600" b="1" dirty="0">
                <a:solidFill>
                  <a:srgbClr val="4C4C4D"/>
                </a:solidFill>
                <a:latin typeface="Heebo" pitchFamily="34" charset="0"/>
                <a:ea typeface="Heebo" pitchFamily="34" charset="-122"/>
                <a:cs typeface="Heebo" pitchFamily="34" charset="-120"/>
              </a:rPr>
              <a:t>Compressive Stress (Min):</a:t>
            </a:r>
            <a:r>
              <a:rPr lang="en-US" sz="1600" dirty="0">
                <a:solidFill>
                  <a:srgbClr val="4C4C4D"/>
                </a:solidFill>
                <a:latin typeface="Heebo" pitchFamily="34" charset="0"/>
                <a:ea typeface="Heebo" pitchFamily="34" charset="-122"/>
                <a:cs typeface="Heebo" pitchFamily="34" charset="-120"/>
              </a:rPr>
              <a:t> </a:t>
            </a:r>
            <a:r>
              <a:rPr lang="en-US" sz="1600" b="1" dirty="0">
                <a:solidFill>
                  <a:srgbClr val="4C4C4D"/>
                </a:solidFill>
                <a:latin typeface="Heebo" pitchFamily="34" charset="0"/>
                <a:ea typeface="Heebo" pitchFamily="34" charset="-122"/>
                <a:cs typeface="Heebo" pitchFamily="34" charset="-120"/>
              </a:rPr>
              <a:t>1.1255 × 10⁶ Pa</a:t>
            </a:r>
            <a:r>
              <a:rPr lang="en-US" sz="1600" dirty="0">
                <a:solidFill>
                  <a:srgbClr val="4C4C4D"/>
                </a:solidFill>
                <a:latin typeface="Heebo" pitchFamily="34" charset="0"/>
                <a:ea typeface="Heebo" pitchFamily="34" charset="-122"/>
                <a:cs typeface="Heebo" pitchFamily="34" charset="-120"/>
              </a:rPr>
              <a:t>, with extreme values in certain areas.</a:t>
            </a:r>
            <a:endParaRPr lang="en-US" sz="1600" dirty="0"/>
          </a:p>
        </p:txBody>
      </p:sp>
      <p:sp>
        <p:nvSpPr>
          <p:cNvPr id="9" name="Text 5"/>
          <p:cNvSpPr/>
          <p:nvPr/>
        </p:nvSpPr>
        <p:spPr>
          <a:xfrm>
            <a:off x="728424" y="6143268"/>
            <a:ext cx="13173551" cy="332899"/>
          </a:xfrm>
          <a:prstGeom prst="rect">
            <a:avLst/>
          </a:prstGeom>
          <a:noFill/>
          <a:ln/>
        </p:spPr>
        <p:txBody>
          <a:bodyPr wrap="none" lIns="0" tIns="0" rIns="0" bIns="0" rtlCol="0" anchor="t"/>
          <a:lstStyle/>
          <a:p>
            <a:pPr marL="342900" indent="-342900">
              <a:lnSpc>
                <a:spcPts val="2600"/>
              </a:lnSpc>
              <a:buSzPct val="100000"/>
              <a:buChar char="•"/>
            </a:pPr>
            <a:r>
              <a:rPr lang="en-US" sz="1600" b="1" dirty="0">
                <a:solidFill>
                  <a:srgbClr val="4C4C4D"/>
                </a:solidFill>
                <a:latin typeface="Heebo" pitchFamily="34" charset="0"/>
                <a:ea typeface="Heebo" pitchFamily="34" charset="-122"/>
                <a:cs typeface="Heebo" pitchFamily="34" charset="-120"/>
              </a:rPr>
              <a:t>Structural Impact:</a:t>
            </a:r>
            <a:endParaRPr lang="en-US" sz="1600" dirty="0"/>
          </a:p>
        </p:txBody>
      </p:sp>
      <p:sp>
        <p:nvSpPr>
          <p:cNvPr id="10" name="Text 6"/>
          <p:cNvSpPr/>
          <p:nvPr/>
        </p:nvSpPr>
        <p:spPr>
          <a:xfrm>
            <a:off x="728424" y="6548914"/>
            <a:ext cx="13173551" cy="332899"/>
          </a:xfrm>
          <a:prstGeom prst="rect">
            <a:avLst/>
          </a:prstGeom>
          <a:noFill/>
          <a:ln/>
        </p:spPr>
        <p:txBody>
          <a:bodyPr wrap="none" lIns="0" tIns="0" rIns="0" bIns="0" rtlCol="0" anchor="t"/>
          <a:lstStyle/>
          <a:p>
            <a:pPr marL="685800" lvl="1" indent="-342900">
              <a:lnSpc>
                <a:spcPts val="2600"/>
              </a:lnSpc>
              <a:buSzPct val="100000"/>
              <a:buChar char="•"/>
            </a:pPr>
            <a:r>
              <a:rPr lang="en-US" sz="1600" dirty="0">
                <a:solidFill>
                  <a:srgbClr val="4C4C4D"/>
                </a:solidFill>
                <a:latin typeface="Heebo" pitchFamily="34" charset="0"/>
                <a:ea typeface="Heebo" pitchFamily="34" charset="-122"/>
                <a:cs typeface="Heebo" pitchFamily="34" charset="-120"/>
              </a:rPr>
              <a:t>Both </a:t>
            </a:r>
            <a:r>
              <a:rPr lang="en-US" sz="1600" b="1" dirty="0">
                <a:solidFill>
                  <a:srgbClr val="4C4C4D"/>
                </a:solidFill>
                <a:latin typeface="Heebo" pitchFamily="34" charset="0"/>
                <a:ea typeface="Heebo" pitchFamily="34" charset="-122"/>
                <a:cs typeface="Heebo" pitchFamily="34" charset="-120"/>
              </a:rPr>
              <a:t>tensile and compressive forces</a:t>
            </a:r>
            <a:r>
              <a:rPr lang="en-US" sz="1600" dirty="0">
                <a:solidFill>
                  <a:srgbClr val="4C4C4D"/>
                </a:solidFill>
                <a:latin typeface="Heebo" pitchFamily="34" charset="0"/>
                <a:ea typeface="Heebo" pitchFamily="34" charset="-122"/>
                <a:cs typeface="Heebo" pitchFamily="34" charset="-120"/>
              </a:rPr>
              <a:t> affect the structure.</a:t>
            </a:r>
            <a:endParaRPr lang="en-US" sz="1600" dirty="0"/>
          </a:p>
        </p:txBody>
      </p:sp>
      <p:sp>
        <p:nvSpPr>
          <p:cNvPr id="11" name="Text 7"/>
          <p:cNvSpPr/>
          <p:nvPr/>
        </p:nvSpPr>
        <p:spPr>
          <a:xfrm>
            <a:off x="728424" y="6954560"/>
            <a:ext cx="13173551" cy="332899"/>
          </a:xfrm>
          <a:prstGeom prst="rect">
            <a:avLst/>
          </a:prstGeom>
          <a:noFill/>
          <a:ln/>
        </p:spPr>
        <p:txBody>
          <a:bodyPr wrap="none" lIns="0" tIns="0" rIns="0" bIns="0" rtlCol="0" anchor="t"/>
          <a:lstStyle/>
          <a:p>
            <a:pPr marL="685800" lvl="1" indent="-342900">
              <a:lnSpc>
                <a:spcPts val="2600"/>
              </a:lnSpc>
              <a:buSzPct val="100000"/>
              <a:buChar char="•"/>
            </a:pPr>
            <a:r>
              <a:rPr lang="en-US" sz="1600" b="1" dirty="0">
                <a:solidFill>
                  <a:srgbClr val="4C4C4D"/>
                </a:solidFill>
                <a:latin typeface="Heebo" pitchFamily="34" charset="0"/>
                <a:ea typeface="Heebo" pitchFamily="34" charset="-122"/>
                <a:cs typeface="Heebo" pitchFamily="34" charset="-120"/>
              </a:rPr>
              <a:t>Compressive stresses pose a higher risk</a:t>
            </a:r>
            <a:r>
              <a:rPr lang="en-US" sz="1600" dirty="0">
                <a:solidFill>
                  <a:srgbClr val="4C4C4D"/>
                </a:solidFill>
                <a:latin typeface="Heebo" pitchFamily="34" charset="0"/>
                <a:ea typeface="Heebo" pitchFamily="34" charset="-122"/>
                <a:cs typeface="Heebo" pitchFamily="34" charset="-120"/>
              </a:rPr>
              <a:t> in specific regions.</a:t>
            </a:r>
            <a:endParaRPr lang="en-US" sz="1600" dirty="0"/>
          </a:p>
        </p:txBody>
      </p:sp>
      <p:sp>
        <p:nvSpPr>
          <p:cNvPr id="12" name="Text 8"/>
          <p:cNvSpPr/>
          <p:nvPr/>
        </p:nvSpPr>
        <p:spPr>
          <a:xfrm>
            <a:off x="728424" y="7360206"/>
            <a:ext cx="13173551" cy="332899"/>
          </a:xfrm>
          <a:prstGeom prst="rect">
            <a:avLst/>
          </a:prstGeom>
          <a:noFill/>
          <a:ln/>
        </p:spPr>
        <p:txBody>
          <a:bodyPr wrap="none" lIns="0" tIns="0" rIns="0" bIns="0" rtlCol="0" anchor="t"/>
          <a:lstStyle/>
          <a:p>
            <a:pPr marL="685800" lvl="1" indent="-342900">
              <a:lnSpc>
                <a:spcPts val="2600"/>
              </a:lnSpc>
              <a:buSzPct val="100000"/>
              <a:buChar char="•"/>
            </a:pPr>
            <a:r>
              <a:rPr lang="en-US" sz="1600" dirty="0">
                <a:solidFill>
                  <a:srgbClr val="4C4C4D"/>
                </a:solidFill>
                <a:latin typeface="Heebo" pitchFamily="34" charset="0"/>
                <a:ea typeface="Heebo" pitchFamily="34" charset="-122"/>
                <a:cs typeface="Heebo" pitchFamily="34" charset="-120"/>
              </a:rPr>
              <a:t>Findings help </a:t>
            </a:r>
            <a:r>
              <a:rPr lang="en-US" sz="1600" b="1" dirty="0">
                <a:solidFill>
                  <a:srgbClr val="4C4C4D"/>
                </a:solidFill>
                <a:latin typeface="Heebo" pitchFamily="34" charset="0"/>
                <a:ea typeface="Heebo" pitchFamily="34" charset="-122"/>
                <a:cs typeface="Heebo" pitchFamily="34" charset="-120"/>
              </a:rPr>
              <a:t>identify potential failure points</a:t>
            </a:r>
            <a:r>
              <a:rPr lang="en-US" sz="1600" dirty="0">
                <a:solidFill>
                  <a:srgbClr val="4C4C4D"/>
                </a:solidFill>
                <a:latin typeface="Heebo" pitchFamily="34" charset="0"/>
                <a:ea typeface="Heebo" pitchFamily="34" charset="-122"/>
                <a:cs typeface="Heebo" pitchFamily="34" charset="-120"/>
              </a:rPr>
              <a:t> and ensure structural integrity.</a:t>
            </a:r>
            <a:endParaRPr lang="en-US"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93790" y="17901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Plastic hinges</a:t>
            </a:r>
            <a:endParaRPr lang="en-US" sz="2200" dirty="0"/>
          </a:p>
        </p:txBody>
      </p:sp>
      <p:sp>
        <p:nvSpPr>
          <p:cNvPr id="3" name="Text 1"/>
          <p:cNvSpPr/>
          <p:nvPr/>
        </p:nvSpPr>
        <p:spPr>
          <a:xfrm>
            <a:off x="793790" y="2603659"/>
            <a:ext cx="6244709"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EPPL1</a:t>
            </a:r>
            <a:endParaRPr lang="en-US" sz="1750" dirty="0"/>
          </a:p>
        </p:txBody>
      </p:sp>
      <p:pic>
        <p:nvPicPr>
          <p:cNvPr id="4" name="Image 0" descr="preencoded.png"/>
          <p:cNvPicPr>
            <a:picLocks noChangeAspect="1"/>
          </p:cNvPicPr>
          <p:nvPr/>
        </p:nvPicPr>
        <p:blipFill>
          <a:blip r:embed="rId3"/>
          <a:stretch>
            <a:fillRect/>
          </a:stretch>
        </p:blipFill>
        <p:spPr>
          <a:xfrm>
            <a:off x="793790" y="3221712"/>
            <a:ext cx="6244709" cy="2962513"/>
          </a:xfrm>
          <a:prstGeom prst="rect">
            <a:avLst/>
          </a:prstGeom>
        </p:spPr>
      </p:pic>
      <p:sp>
        <p:nvSpPr>
          <p:cNvPr id="5" name="Text 2"/>
          <p:cNvSpPr/>
          <p:nvPr/>
        </p:nvSpPr>
        <p:spPr>
          <a:xfrm>
            <a:off x="7599521" y="2603659"/>
            <a:ext cx="6244709"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EPPL3</a:t>
            </a:r>
            <a:endParaRPr lang="en-US" sz="1750" dirty="0"/>
          </a:p>
        </p:txBody>
      </p:sp>
      <p:pic>
        <p:nvPicPr>
          <p:cNvPr id="6" name="Image 1" descr="preencoded.png"/>
          <p:cNvPicPr>
            <a:picLocks noChangeAspect="1"/>
          </p:cNvPicPr>
          <p:nvPr/>
        </p:nvPicPr>
        <p:blipFill>
          <a:blip r:embed="rId4"/>
          <a:stretch>
            <a:fillRect/>
          </a:stretch>
        </p:blipFill>
        <p:spPr>
          <a:xfrm>
            <a:off x="7599521" y="3221712"/>
            <a:ext cx="6244709" cy="296251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93790" y="769739"/>
            <a:ext cx="5831324" cy="425291"/>
          </a:xfrm>
          <a:prstGeom prst="rect">
            <a:avLst/>
          </a:prstGeom>
          <a:noFill/>
          <a:ln/>
        </p:spPr>
        <p:txBody>
          <a:bodyPr wrap="none" lIns="0" tIns="0" rIns="0" bIns="0" rtlCol="0" anchor="t"/>
          <a:lstStyle/>
          <a:p>
            <a:pPr marL="0" indent="0">
              <a:lnSpc>
                <a:spcPts val="3300"/>
              </a:lnSpc>
              <a:buNone/>
            </a:pPr>
            <a:r>
              <a:rPr lang="en-US" sz="2650" b="1" dirty="0">
                <a:solidFill>
                  <a:srgbClr val="152D47"/>
                </a:solidFill>
                <a:latin typeface="Crimson Pro Semi Bold" pitchFamily="34" charset="0"/>
                <a:ea typeface="Crimson Pro Semi Bold" pitchFamily="34" charset="-122"/>
                <a:cs typeface="Crimson Pro Semi Bold" pitchFamily="34" charset="-120"/>
              </a:rPr>
              <a:t>Plastic Strain Analysis (EPPL1 vs. EPPL3)</a:t>
            </a:r>
            <a:endParaRPr lang="en-US" sz="2650" dirty="0"/>
          </a:p>
        </p:txBody>
      </p:sp>
      <p:sp>
        <p:nvSpPr>
          <p:cNvPr id="3" name="Text 1"/>
          <p:cNvSpPr/>
          <p:nvPr/>
        </p:nvSpPr>
        <p:spPr>
          <a:xfrm>
            <a:off x="793790" y="164865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EPPL1:</a:t>
            </a:r>
            <a:endParaRPr lang="en-US" sz="1750" dirty="0"/>
          </a:p>
        </p:txBody>
      </p:sp>
      <p:sp>
        <p:nvSpPr>
          <p:cNvPr id="4" name="Text 2"/>
          <p:cNvSpPr/>
          <p:nvPr/>
        </p:nvSpPr>
        <p:spPr>
          <a:xfrm>
            <a:off x="793790" y="2090857"/>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Max Value:</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0.0075</a:t>
            </a:r>
            <a:r>
              <a:rPr lang="en-US" sz="1750" dirty="0">
                <a:solidFill>
                  <a:srgbClr val="4C4C4D"/>
                </a:solidFill>
                <a:latin typeface="Heebo" pitchFamily="34" charset="0"/>
                <a:ea typeface="Heebo" pitchFamily="34" charset="-122"/>
                <a:cs typeface="Heebo" pitchFamily="34" charset="-120"/>
              </a:rPr>
              <a:t> </a:t>
            </a:r>
            <a:endParaRPr lang="en-US" sz="1750" dirty="0"/>
          </a:p>
        </p:txBody>
      </p:sp>
      <p:sp>
        <p:nvSpPr>
          <p:cNvPr id="5" name="Text 3"/>
          <p:cNvSpPr/>
          <p:nvPr/>
        </p:nvSpPr>
        <p:spPr>
          <a:xfrm>
            <a:off x="793790" y="2533055"/>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Distribution:</a:t>
            </a:r>
            <a:r>
              <a:rPr lang="en-US" sz="1750" dirty="0">
                <a:solidFill>
                  <a:srgbClr val="4C4C4D"/>
                </a:solidFill>
                <a:latin typeface="Heebo" pitchFamily="34" charset="0"/>
                <a:ea typeface="Heebo" pitchFamily="34" charset="-122"/>
                <a:cs typeface="Heebo" pitchFamily="34" charset="-120"/>
              </a:rPr>
              <a:t> Wide variation, gradually decreasing from peak values.</a:t>
            </a:r>
            <a:endParaRPr lang="en-US" sz="1750" dirty="0"/>
          </a:p>
        </p:txBody>
      </p:sp>
      <p:sp>
        <p:nvSpPr>
          <p:cNvPr id="6" name="Text 4"/>
          <p:cNvSpPr/>
          <p:nvPr/>
        </p:nvSpPr>
        <p:spPr>
          <a:xfrm>
            <a:off x="793790" y="2975253"/>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Interpretation:</a:t>
            </a:r>
            <a:r>
              <a:rPr lang="en-US" sz="1750" dirty="0">
                <a:solidFill>
                  <a:srgbClr val="4C4C4D"/>
                </a:solidFill>
                <a:latin typeface="Heebo" pitchFamily="34" charset="0"/>
                <a:ea typeface="Heebo" pitchFamily="34" charset="-122"/>
                <a:cs typeface="Heebo" pitchFamily="34" charset="-120"/>
              </a:rPr>
              <a:t> Indicates </a:t>
            </a:r>
            <a:r>
              <a:rPr lang="en-US" sz="1750" b="1" dirty="0">
                <a:solidFill>
                  <a:srgbClr val="4C4C4D"/>
                </a:solidFill>
                <a:latin typeface="Heebo" pitchFamily="34" charset="0"/>
                <a:ea typeface="Heebo" pitchFamily="34" charset="-122"/>
                <a:cs typeface="Heebo" pitchFamily="34" charset="-120"/>
              </a:rPr>
              <a:t>significant and varied plastic strain</a:t>
            </a:r>
            <a:r>
              <a:rPr lang="en-US" sz="1750" dirty="0">
                <a:solidFill>
                  <a:srgbClr val="4C4C4D"/>
                </a:solidFill>
                <a:latin typeface="Heebo" pitchFamily="34" charset="0"/>
                <a:ea typeface="Heebo" pitchFamily="34" charset="-122"/>
                <a:cs typeface="Heebo" pitchFamily="34" charset="-120"/>
              </a:rPr>
              <a:t> across the structure.</a:t>
            </a:r>
            <a:endParaRPr lang="en-US" sz="1750" dirty="0"/>
          </a:p>
        </p:txBody>
      </p:sp>
      <p:sp>
        <p:nvSpPr>
          <p:cNvPr id="7" name="Text 5"/>
          <p:cNvSpPr/>
          <p:nvPr/>
        </p:nvSpPr>
        <p:spPr>
          <a:xfrm>
            <a:off x="793790" y="3417451"/>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EPPL3:</a:t>
            </a:r>
            <a:endParaRPr lang="en-US" sz="1750" dirty="0"/>
          </a:p>
        </p:txBody>
      </p:sp>
      <p:sp>
        <p:nvSpPr>
          <p:cNvPr id="8" name="Text 6"/>
          <p:cNvSpPr/>
          <p:nvPr/>
        </p:nvSpPr>
        <p:spPr>
          <a:xfrm>
            <a:off x="793790" y="3859649"/>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Max Value:</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0.00128</a:t>
            </a:r>
            <a:endParaRPr lang="en-US" sz="1750" dirty="0"/>
          </a:p>
        </p:txBody>
      </p:sp>
      <p:sp>
        <p:nvSpPr>
          <p:cNvPr id="9" name="Text 7"/>
          <p:cNvSpPr/>
          <p:nvPr/>
        </p:nvSpPr>
        <p:spPr>
          <a:xfrm>
            <a:off x="793790" y="4301847"/>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Distribution:</a:t>
            </a:r>
            <a:r>
              <a:rPr lang="en-US" sz="1750" dirty="0">
                <a:solidFill>
                  <a:srgbClr val="4C4C4D"/>
                </a:solidFill>
                <a:latin typeface="Heebo" pitchFamily="34" charset="0"/>
                <a:ea typeface="Heebo" pitchFamily="34" charset="-122"/>
                <a:cs typeface="Heebo" pitchFamily="34" charset="-120"/>
              </a:rPr>
              <a:t> More </a:t>
            </a:r>
            <a:r>
              <a:rPr lang="en-US" sz="1750" b="1" dirty="0">
                <a:solidFill>
                  <a:srgbClr val="4C4C4D"/>
                </a:solidFill>
                <a:latin typeface="Heebo" pitchFamily="34" charset="0"/>
                <a:ea typeface="Heebo" pitchFamily="34" charset="-122"/>
                <a:cs typeface="Heebo" pitchFamily="34" charset="-120"/>
              </a:rPr>
              <a:t>uniform and minimal</a:t>
            </a:r>
            <a:r>
              <a:rPr lang="en-US" sz="1750" dirty="0">
                <a:solidFill>
                  <a:srgbClr val="4C4C4D"/>
                </a:solidFill>
                <a:latin typeface="Heebo" pitchFamily="34" charset="0"/>
                <a:ea typeface="Heebo" pitchFamily="34" charset="-122"/>
                <a:cs typeface="Heebo" pitchFamily="34" charset="-120"/>
              </a:rPr>
              <a:t> variation.</a:t>
            </a:r>
            <a:endParaRPr lang="en-US" sz="1750" dirty="0"/>
          </a:p>
        </p:txBody>
      </p:sp>
      <p:sp>
        <p:nvSpPr>
          <p:cNvPr id="10" name="Text 8"/>
          <p:cNvSpPr/>
          <p:nvPr/>
        </p:nvSpPr>
        <p:spPr>
          <a:xfrm>
            <a:off x="793790" y="4744045"/>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Interpretation:</a:t>
            </a:r>
            <a:r>
              <a:rPr lang="en-US" sz="1750" dirty="0">
                <a:solidFill>
                  <a:srgbClr val="4C4C4D"/>
                </a:solidFill>
                <a:latin typeface="Heebo" pitchFamily="34" charset="0"/>
                <a:ea typeface="Heebo" pitchFamily="34" charset="-122"/>
                <a:cs typeface="Heebo" pitchFamily="34" charset="-120"/>
              </a:rPr>
              <a:t> Suggests </a:t>
            </a:r>
            <a:r>
              <a:rPr lang="en-US" sz="1750" b="1" dirty="0">
                <a:solidFill>
                  <a:srgbClr val="4C4C4D"/>
                </a:solidFill>
                <a:latin typeface="Heebo" pitchFamily="34" charset="0"/>
                <a:ea typeface="Heebo" pitchFamily="34" charset="-122"/>
                <a:cs typeface="Heebo" pitchFamily="34" charset="-120"/>
              </a:rPr>
              <a:t>consistent and low plastic strain</a:t>
            </a:r>
            <a:r>
              <a:rPr lang="en-US" sz="1750" dirty="0">
                <a:solidFill>
                  <a:srgbClr val="4C4C4D"/>
                </a:solidFill>
                <a:latin typeface="Heebo" pitchFamily="34" charset="0"/>
                <a:ea typeface="Heebo" pitchFamily="34" charset="-122"/>
                <a:cs typeface="Heebo" pitchFamily="34" charset="-120"/>
              </a:rPr>
              <a:t> across the structure.</a:t>
            </a:r>
            <a:endParaRPr lang="en-US" sz="1750" dirty="0"/>
          </a:p>
        </p:txBody>
      </p:sp>
      <p:sp>
        <p:nvSpPr>
          <p:cNvPr id="11" name="Text 9"/>
          <p:cNvSpPr/>
          <p:nvPr/>
        </p:nvSpPr>
        <p:spPr>
          <a:xfrm>
            <a:off x="793790" y="5447109"/>
            <a:ext cx="4744045" cy="425291"/>
          </a:xfrm>
          <a:prstGeom prst="rect">
            <a:avLst/>
          </a:prstGeom>
          <a:noFill/>
          <a:ln/>
        </p:spPr>
        <p:txBody>
          <a:bodyPr wrap="none" lIns="0" tIns="0" rIns="0" bIns="0" rtlCol="0" anchor="t"/>
          <a:lstStyle/>
          <a:p>
            <a:pPr marL="0" indent="0">
              <a:lnSpc>
                <a:spcPts val="3300"/>
              </a:lnSpc>
              <a:buNone/>
            </a:pPr>
            <a:r>
              <a:rPr lang="en-US" sz="2650" b="1" dirty="0">
                <a:solidFill>
                  <a:srgbClr val="152D47"/>
                </a:solidFill>
                <a:latin typeface="Crimson Pro Semi Bold" pitchFamily="34" charset="0"/>
                <a:ea typeface="Crimson Pro Semi Bold" pitchFamily="34" charset="-122"/>
                <a:cs typeface="Crimson Pro Semi Bold" pitchFamily="34" charset="-120"/>
              </a:rPr>
              <a:t>Comparison &amp; Structural Insight</a:t>
            </a:r>
            <a:endParaRPr lang="en-US" sz="2650" dirty="0"/>
          </a:p>
        </p:txBody>
      </p:sp>
      <p:sp>
        <p:nvSpPr>
          <p:cNvPr id="12" name="Text 10"/>
          <p:cNvSpPr/>
          <p:nvPr/>
        </p:nvSpPr>
        <p:spPr>
          <a:xfrm>
            <a:off x="793790" y="621256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EPPL1 shows higher strain variations</a:t>
            </a:r>
            <a:r>
              <a:rPr lang="en-US" sz="1750" dirty="0">
                <a:solidFill>
                  <a:srgbClr val="4C4C4D"/>
                </a:solidFill>
                <a:latin typeface="Heebo" pitchFamily="34" charset="0"/>
                <a:ea typeface="Heebo" pitchFamily="34" charset="-122"/>
                <a:cs typeface="Heebo" pitchFamily="34" charset="-120"/>
              </a:rPr>
              <a:t>, highlighting regions of </a:t>
            </a:r>
            <a:r>
              <a:rPr lang="en-US" sz="1750" b="1" dirty="0">
                <a:solidFill>
                  <a:srgbClr val="4C4C4D"/>
                </a:solidFill>
                <a:latin typeface="Heebo" pitchFamily="34" charset="0"/>
                <a:ea typeface="Heebo" pitchFamily="34" charset="-122"/>
                <a:cs typeface="Heebo" pitchFamily="34" charset="-120"/>
              </a:rPr>
              <a:t>pronounced deformation</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13" name="Text 11"/>
          <p:cNvSpPr/>
          <p:nvPr/>
        </p:nvSpPr>
        <p:spPr>
          <a:xfrm>
            <a:off x="793790" y="665476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EPPL3 remains low and uniform</a:t>
            </a:r>
            <a:r>
              <a:rPr lang="en-US" sz="1750" dirty="0">
                <a:solidFill>
                  <a:srgbClr val="4C4C4D"/>
                </a:solidFill>
                <a:latin typeface="Heebo" pitchFamily="34" charset="0"/>
                <a:ea typeface="Heebo" pitchFamily="34" charset="-122"/>
                <a:cs typeface="Heebo" pitchFamily="34" charset="-120"/>
              </a:rPr>
              <a:t>, indicating </a:t>
            </a:r>
            <a:r>
              <a:rPr lang="en-US" sz="1750" b="1" dirty="0">
                <a:solidFill>
                  <a:srgbClr val="4C4C4D"/>
                </a:solidFill>
                <a:latin typeface="Heebo" pitchFamily="34" charset="0"/>
                <a:ea typeface="Heebo" pitchFamily="34" charset="-122"/>
                <a:cs typeface="Heebo" pitchFamily="34" charset="-120"/>
              </a:rPr>
              <a:t>stable areas</a:t>
            </a:r>
            <a:r>
              <a:rPr lang="en-US" sz="1750" dirty="0">
                <a:solidFill>
                  <a:srgbClr val="4C4C4D"/>
                </a:solidFill>
                <a:latin typeface="Heebo" pitchFamily="34" charset="0"/>
                <a:ea typeface="Heebo" pitchFamily="34" charset="-122"/>
                <a:cs typeface="Heebo" pitchFamily="34" charset="-120"/>
              </a:rPr>
              <a:t> with minimal strain.</a:t>
            </a:r>
            <a:endParaRPr lang="en-US" sz="1750" dirty="0"/>
          </a:p>
        </p:txBody>
      </p:sp>
      <p:sp>
        <p:nvSpPr>
          <p:cNvPr id="14" name="Text 12"/>
          <p:cNvSpPr/>
          <p:nvPr/>
        </p:nvSpPr>
        <p:spPr>
          <a:xfrm>
            <a:off x="793790" y="709695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These findings help </a:t>
            </a:r>
            <a:r>
              <a:rPr lang="en-US" sz="1750" b="1" dirty="0">
                <a:solidFill>
                  <a:srgbClr val="4C4C4D"/>
                </a:solidFill>
                <a:latin typeface="Heebo" pitchFamily="34" charset="0"/>
                <a:ea typeface="Heebo" pitchFamily="34" charset="-122"/>
                <a:cs typeface="Heebo" pitchFamily="34" charset="-120"/>
              </a:rPr>
              <a:t>identify critical regions</a:t>
            </a:r>
            <a:r>
              <a:rPr lang="en-US" sz="1750" dirty="0">
                <a:solidFill>
                  <a:srgbClr val="4C4C4D"/>
                </a:solidFill>
                <a:latin typeface="Heebo" pitchFamily="34" charset="0"/>
                <a:ea typeface="Heebo" pitchFamily="34" charset="-122"/>
                <a:cs typeface="Heebo" pitchFamily="34" charset="-120"/>
              </a:rPr>
              <a:t> that may require structural reinforcement.</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885111"/>
            <a:ext cx="7841337"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Ansys Analysis (Horizontal loads)</a:t>
            </a:r>
            <a:endParaRPr lang="en-US" sz="4450" dirty="0"/>
          </a:p>
        </p:txBody>
      </p:sp>
      <p:sp>
        <p:nvSpPr>
          <p:cNvPr id="3" name="Text 1"/>
          <p:cNvSpPr/>
          <p:nvPr/>
        </p:nvSpPr>
        <p:spPr>
          <a:xfrm>
            <a:off x="793790" y="1934051"/>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Engineering Input Data</a:t>
            </a:r>
            <a:endParaRPr lang="en-US" sz="3550" dirty="0"/>
          </a:p>
        </p:txBody>
      </p:sp>
      <p:sp>
        <p:nvSpPr>
          <p:cNvPr id="4" name="Text 2"/>
          <p:cNvSpPr/>
          <p:nvPr/>
        </p:nvSpPr>
        <p:spPr>
          <a:xfrm>
            <a:off x="2214920" y="3068003"/>
            <a:ext cx="3402330" cy="425291"/>
          </a:xfrm>
          <a:prstGeom prst="rect">
            <a:avLst/>
          </a:prstGeom>
          <a:noFill/>
          <a:ln/>
        </p:spPr>
        <p:txBody>
          <a:bodyPr wrap="none" lIns="0" tIns="0" rIns="0" bIns="0" rtlCol="0" anchor="t"/>
          <a:lstStyle/>
          <a:p>
            <a:pPr marL="0" indent="0" algn="ctr">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Walls and Pillars</a:t>
            </a:r>
            <a:endParaRPr lang="en-US" sz="2650" dirty="0"/>
          </a:p>
        </p:txBody>
      </p:sp>
      <p:pic>
        <p:nvPicPr>
          <p:cNvPr id="5" name="Image 0" descr="preencoded.png"/>
          <p:cNvPicPr>
            <a:picLocks noChangeAspect="1"/>
          </p:cNvPicPr>
          <p:nvPr/>
        </p:nvPicPr>
        <p:blipFill>
          <a:blip r:embed="rId3"/>
          <a:stretch>
            <a:fillRect/>
          </a:stretch>
        </p:blipFill>
        <p:spPr>
          <a:xfrm>
            <a:off x="793790" y="3748445"/>
            <a:ext cx="6244709" cy="2698194"/>
          </a:xfrm>
          <a:prstGeom prst="rect">
            <a:avLst/>
          </a:prstGeom>
        </p:spPr>
      </p:pic>
      <p:sp>
        <p:nvSpPr>
          <p:cNvPr id="6" name="Text 3"/>
          <p:cNvSpPr/>
          <p:nvPr/>
        </p:nvSpPr>
        <p:spPr>
          <a:xfrm>
            <a:off x="9020651" y="3068003"/>
            <a:ext cx="3402330" cy="425291"/>
          </a:xfrm>
          <a:prstGeom prst="rect">
            <a:avLst/>
          </a:prstGeom>
          <a:noFill/>
          <a:ln/>
        </p:spPr>
        <p:txBody>
          <a:bodyPr wrap="none" lIns="0" tIns="0" rIns="0" bIns="0" rtlCol="0" anchor="t"/>
          <a:lstStyle/>
          <a:p>
            <a:pPr marL="0" indent="0" algn="ctr">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Vaults and Arches</a:t>
            </a:r>
            <a:endParaRPr lang="en-US" sz="2650" dirty="0"/>
          </a:p>
        </p:txBody>
      </p:sp>
      <p:pic>
        <p:nvPicPr>
          <p:cNvPr id="7" name="Image 1" descr="preencoded.png"/>
          <p:cNvPicPr>
            <a:picLocks noChangeAspect="1"/>
          </p:cNvPicPr>
          <p:nvPr/>
        </p:nvPicPr>
        <p:blipFill>
          <a:blip r:embed="rId4"/>
          <a:stretch>
            <a:fillRect/>
          </a:stretch>
        </p:blipFill>
        <p:spPr>
          <a:xfrm>
            <a:off x="7599521" y="3748445"/>
            <a:ext cx="6244709" cy="2722840"/>
          </a:xfrm>
          <a:prstGeom prst="rect">
            <a:avLst/>
          </a:prstGeom>
        </p:spPr>
      </p:pic>
      <p:sp>
        <p:nvSpPr>
          <p:cNvPr id="8" name="Text 4"/>
          <p:cNvSpPr/>
          <p:nvPr/>
        </p:nvSpPr>
        <p:spPr>
          <a:xfrm>
            <a:off x="793790" y="698158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Based on our load combination, we put the real material density in Engineering Data.</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670804"/>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Loads Combination</a:t>
            </a:r>
            <a:endParaRPr lang="en-US" sz="3550" dirty="0"/>
          </a:p>
        </p:txBody>
      </p:sp>
      <p:pic>
        <p:nvPicPr>
          <p:cNvPr id="3" name="Image 0" descr="preencoded.png"/>
          <p:cNvPicPr>
            <a:picLocks noChangeAspect="1"/>
          </p:cNvPicPr>
          <p:nvPr/>
        </p:nvPicPr>
        <p:blipFill>
          <a:blip r:embed="rId3"/>
          <a:stretch>
            <a:fillRect/>
          </a:stretch>
        </p:blipFill>
        <p:spPr>
          <a:xfrm>
            <a:off x="5812512" y="2691408"/>
            <a:ext cx="3005376" cy="453628"/>
          </a:xfrm>
          <a:prstGeom prst="rect">
            <a:avLst/>
          </a:prstGeom>
        </p:spPr>
      </p:pic>
      <p:pic>
        <p:nvPicPr>
          <p:cNvPr id="4" name="Image 1" descr="preencoded.png"/>
          <p:cNvPicPr>
            <a:picLocks noChangeAspect="1"/>
          </p:cNvPicPr>
          <p:nvPr/>
        </p:nvPicPr>
        <p:blipFill>
          <a:blip r:embed="rId4"/>
          <a:stretch>
            <a:fillRect/>
          </a:stretch>
        </p:blipFill>
        <p:spPr>
          <a:xfrm>
            <a:off x="793790" y="3400187"/>
            <a:ext cx="7315200" cy="1831896"/>
          </a:xfrm>
          <a:prstGeom prst="rect">
            <a:avLst/>
          </a:prstGeom>
        </p:spPr>
      </p:pic>
      <p:sp>
        <p:nvSpPr>
          <p:cNvPr id="5" name="Text 1"/>
          <p:cNvSpPr/>
          <p:nvPr/>
        </p:nvSpPr>
        <p:spPr>
          <a:xfrm>
            <a:off x="793790" y="5487233"/>
            <a:ext cx="13042821" cy="453509"/>
          </a:xfrm>
          <a:prstGeom prst="rect">
            <a:avLst/>
          </a:prstGeom>
          <a:noFill/>
          <a:ln/>
        </p:spPr>
        <p:txBody>
          <a:bodyPr wrap="none" lIns="0" tIns="0" rIns="0" bIns="0" rtlCol="0" anchor="t"/>
          <a:lstStyle/>
          <a:p>
            <a:pPr marL="0" indent="0">
              <a:lnSpc>
                <a:spcPts val="3550"/>
              </a:lnSpc>
              <a:buNone/>
            </a:pPr>
            <a:r>
              <a:rPr lang="en-US" sz="2200" b="1" dirty="0">
                <a:solidFill>
                  <a:srgbClr val="4C4C4D"/>
                </a:solidFill>
                <a:latin typeface="Heebo" pitchFamily="34" charset="0"/>
                <a:ea typeface="Heebo" pitchFamily="34" charset="-122"/>
                <a:cs typeface="Heebo" pitchFamily="34" charset="-120"/>
              </a:rPr>
              <a:t>E = Seismic loads</a:t>
            </a:r>
            <a:endParaRPr lang="en-US" sz="2200" dirty="0"/>
          </a:p>
        </p:txBody>
      </p:sp>
      <p:sp>
        <p:nvSpPr>
          <p:cNvPr id="6" name="Text 2"/>
          <p:cNvSpPr/>
          <p:nvPr/>
        </p:nvSpPr>
        <p:spPr>
          <a:xfrm>
            <a:off x="793790" y="619589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8062" y="684967"/>
            <a:ext cx="6406277" cy="614363"/>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Project Scope and Methodology</a:t>
            </a:r>
            <a:endParaRPr lang="en-US" sz="3850" dirty="0"/>
          </a:p>
        </p:txBody>
      </p:sp>
      <p:sp>
        <p:nvSpPr>
          <p:cNvPr id="3" name="Shape 1"/>
          <p:cNvSpPr/>
          <p:nvPr/>
        </p:nvSpPr>
        <p:spPr>
          <a:xfrm>
            <a:off x="688062" y="1594128"/>
            <a:ext cx="4287083" cy="2075974"/>
          </a:xfrm>
          <a:prstGeom prst="roundRect">
            <a:avLst>
              <a:gd name="adj" fmla="val 1421"/>
            </a:avLst>
          </a:prstGeom>
          <a:solidFill>
            <a:srgbClr val="F2EEEE"/>
          </a:solidFill>
          <a:ln/>
        </p:spPr>
        <p:txBody>
          <a:bodyPr/>
          <a:lstStyle/>
          <a:p>
            <a:endParaRPr lang="LID4096"/>
          </a:p>
        </p:txBody>
      </p:sp>
      <p:sp>
        <p:nvSpPr>
          <p:cNvPr id="4" name="Text 2"/>
          <p:cNvSpPr/>
          <p:nvPr/>
        </p:nvSpPr>
        <p:spPr>
          <a:xfrm>
            <a:off x="884634" y="1790700"/>
            <a:ext cx="2457569" cy="307181"/>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Target Area</a:t>
            </a:r>
            <a:endParaRPr lang="en-US" sz="1900" dirty="0"/>
          </a:p>
        </p:txBody>
      </p:sp>
      <p:sp>
        <p:nvSpPr>
          <p:cNvPr id="5" name="Text 3"/>
          <p:cNvSpPr/>
          <p:nvPr/>
        </p:nvSpPr>
        <p:spPr>
          <a:xfrm>
            <a:off x="884634" y="2215753"/>
            <a:ext cx="3893939" cy="1257776"/>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This workshop project entailed an in-depth investigation of the second span from the eastern side, encompassing four sail vaults and three arches.</a:t>
            </a:r>
            <a:endParaRPr lang="en-US" sz="1500" dirty="0"/>
          </a:p>
        </p:txBody>
      </p:sp>
      <p:sp>
        <p:nvSpPr>
          <p:cNvPr id="6" name="Shape 4"/>
          <p:cNvSpPr/>
          <p:nvPr/>
        </p:nvSpPr>
        <p:spPr>
          <a:xfrm>
            <a:off x="5171718" y="1594128"/>
            <a:ext cx="4287083" cy="2075974"/>
          </a:xfrm>
          <a:prstGeom prst="roundRect">
            <a:avLst>
              <a:gd name="adj" fmla="val 1421"/>
            </a:avLst>
          </a:prstGeom>
          <a:solidFill>
            <a:srgbClr val="F2EEEE"/>
          </a:solidFill>
          <a:ln/>
        </p:spPr>
        <p:txBody>
          <a:bodyPr/>
          <a:lstStyle/>
          <a:p>
            <a:endParaRPr lang="LID4096"/>
          </a:p>
        </p:txBody>
      </p:sp>
      <p:sp>
        <p:nvSpPr>
          <p:cNvPr id="7" name="Text 5"/>
          <p:cNvSpPr/>
          <p:nvPr/>
        </p:nvSpPr>
        <p:spPr>
          <a:xfrm>
            <a:off x="5368290" y="1790700"/>
            <a:ext cx="2457569" cy="307181"/>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Modeling</a:t>
            </a:r>
            <a:endParaRPr lang="en-US" sz="1900" dirty="0"/>
          </a:p>
        </p:txBody>
      </p:sp>
      <p:sp>
        <p:nvSpPr>
          <p:cNvPr id="8" name="Text 6"/>
          <p:cNvSpPr/>
          <p:nvPr/>
        </p:nvSpPr>
        <p:spPr>
          <a:xfrm>
            <a:off x="5368290" y="2215753"/>
            <a:ext cx="3893939" cy="1257776"/>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The analysis commenced with the creation of a precise three-dimensional geometric model in AutoCAD, accurately capturing the structural features and dimensions.</a:t>
            </a:r>
            <a:endParaRPr lang="en-US" sz="1500" dirty="0"/>
          </a:p>
        </p:txBody>
      </p:sp>
      <p:sp>
        <p:nvSpPr>
          <p:cNvPr id="9" name="Shape 7"/>
          <p:cNvSpPr/>
          <p:nvPr/>
        </p:nvSpPr>
        <p:spPr>
          <a:xfrm>
            <a:off x="9655373" y="1594128"/>
            <a:ext cx="4287083" cy="2075974"/>
          </a:xfrm>
          <a:prstGeom prst="roundRect">
            <a:avLst>
              <a:gd name="adj" fmla="val 1421"/>
            </a:avLst>
          </a:prstGeom>
          <a:solidFill>
            <a:srgbClr val="F2EEEE"/>
          </a:solidFill>
          <a:ln/>
        </p:spPr>
        <p:txBody>
          <a:bodyPr/>
          <a:lstStyle/>
          <a:p>
            <a:endParaRPr lang="LID4096"/>
          </a:p>
        </p:txBody>
      </p:sp>
      <p:sp>
        <p:nvSpPr>
          <p:cNvPr id="10" name="Text 8"/>
          <p:cNvSpPr/>
          <p:nvPr/>
        </p:nvSpPr>
        <p:spPr>
          <a:xfrm>
            <a:off x="9851946" y="1790700"/>
            <a:ext cx="2457569" cy="307181"/>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Computational Analysis</a:t>
            </a:r>
            <a:endParaRPr lang="en-US" sz="1900" dirty="0"/>
          </a:p>
        </p:txBody>
      </p:sp>
      <p:sp>
        <p:nvSpPr>
          <p:cNvPr id="11" name="Text 9"/>
          <p:cNvSpPr/>
          <p:nvPr/>
        </p:nvSpPr>
        <p:spPr>
          <a:xfrm>
            <a:off x="9851946" y="2215753"/>
            <a:ext cx="3893939" cy="1257776"/>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This model was subsequently imported into ANSYS for advanced computational analysis, focusing on evaluating the static forces acting on the roof.</a:t>
            </a:r>
            <a:endParaRPr lang="en-US" sz="1500" dirty="0"/>
          </a:p>
        </p:txBody>
      </p:sp>
      <p:pic>
        <p:nvPicPr>
          <p:cNvPr id="12" name="Image 0" descr="preencoded.png"/>
          <p:cNvPicPr>
            <a:picLocks noChangeAspect="1"/>
          </p:cNvPicPr>
          <p:nvPr/>
        </p:nvPicPr>
        <p:blipFill>
          <a:blip r:embed="rId3"/>
          <a:stretch>
            <a:fillRect/>
          </a:stretch>
        </p:blipFill>
        <p:spPr>
          <a:xfrm>
            <a:off x="951428" y="4333399"/>
            <a:ext cx="3426738" cy="2568178"/>
          </a:xfrm>
          <a:prstGeom prst="rect">
            <a:avLst/>
          </a:prstGeom>
        </p:spPr>
      </p:pic>
      <p:sp>
        <p:nvSpPr>
          <p:cNvPr id="13" name="Text 10"/>
          <p:cNvSpPr/>
          <p:nvPr/>
        </p:nvSpPr>
        <p:spPr>
          <a:xfrm>
            <a:off x="688062" y="6901577"/>
            <a:ext cx="3953589" cy="314444"/>
          </a:xfrm>
          <a:prstGeom prst="rect">
            <a:avLst/>
          </a:prstGeom>
          <a:noFill/>
          <a:ln/>
        </p:spPr>
        <p:txBody>
          <a:bodyPr wrap="none" lIns="0" tIns="0" rIns="0" bIns="0" rtlCol="0" anchor="t"/>
          <a:lstStyle/>
          <a:p>
            <a:pPr marL="0" indent="0">
              <a:lnSpc>
                <a:spcPts val="2450"/>
              </a:lnSpc>
              <a:buNone/>
            </a:pPr>
            <a:endParaRPr lang="en-US" sz="1500" dirty="0"/>
          </a:p>
        </p:txBody>
      </p:sp>
      <p:pic>
        <p:nvPicPr>
          <p:cNvPr id="14" name="Image 1" descr="preencoded.png"/>
          <p:cNvPicPr>
            <a:picLocks noChangeAspect="1"/>
          </p:cNvPicPr>
          <p:nvPr/>
        </p:nvPicPr>
        <p:blipFill>
          <a:blip r:embed="rId4"/>
          <a:stretch>
            <a:fillRect/>
          </a:stretch>
        </p:blipFill>
        <p:spPr>
          <a:xfrm>
            <a:off x="5255359" y="4490621"/>
            <a:ext cx="3677960" cy="2719864"/>
          </a:xfrm>
          <a:prstGeom prst="rect">
            <a:avLst/>
          </a:prstGeom>
        </p:spPr>
      </p:pic>
      <p:sp>
        <p:nvSpPr>
          <p:cNvPr id="15" name="Text 11"/>
          <p:cNvSpPr/>
          <p:nvPr/>
        </p:nvSpPr>
        <p:spPr>
          <a:xfrm>
            <a:off x="5128855" y="7053263"/>
            <a:ext cx="4243388" cy="314444"/>
          </a:xfrm>
          <a:prstGeom prst="rect">
            <a:avLst/>
          </a:prstGeom>
          <a:noFill/>
          <a:ln/>
        </p:spPr>
        <p:txBody>
          <a:bodyPr wrap="none" lIns="0" tIns="0" rIns="0" bIns="0" rtlCol="0" anchor="t"/>
          <a:lstStyle/>
          <a:p>
            <a:pPr marL="0" indent="0">
              <a:lnSpc>
                <a:spcPts val="2450"/>
              </a:lnSpc>
              <a:buNone/>
            </a:pPr>
            <a:endParaRPr lang="en-US" sz="1500" dirty="0"/>
          </a:p>
        </p:txBody>
      </p:sp>
      <p:pic>
        <p:nvPicPr>
          <p:cNvPr id="17" name="Picture 16">
            <a:extLst>
              <a:ext uri="{FF2B5EF4-FFF2-40B4-BE49-F238E27FC236}">
                <a16:creationId xmlns:a16="http://schemas.microsoft.com/office/drawing/2014/main" id="{9B04157D-6C59-C870-4500-1FB29FDA9CDB}"/>
              </a:ext>
            </a:extLst>
          </p:cNvPr>
          <p:cNvPicPr>
            <a:picLocks noChangeAspect="1"/>
          </p:cNvPicPr>
          <p:nvPr/>
        </p:nvPicPr>
        <p:blipFill>
          <a:blip r:embed="rId5"/>
          <a:stretch>
            <a:fillRect/>
          </a:stretch>
        </p:blipFill>
        <p:spPr>
          <a:xfrm>
            <a:off x="9458801" y="3787974"/>
            <a:ext cx="4718975" cy="38500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81739" y="457081"/>
            <a:ext cx="3324582" cy="415528"/>
          </a:xfrm>
          <a:prstGeom prst="rect">
            <a:avLst/>
          </a:prstGeom>
          <a:noFill/>
          <a:ln/>
        </p:spPr>
        <p:txBody>
          <a:bodyPr wrap="none" lIns="0" tIns="0" rIns="0" bIns="0" rtlCol="0" anchor="t"/>
          <a:lstStyle/>
          <a:p>
            <a:pPr marL="0" indent="0">
              <a:lnSpc>
                <a:spcPts val="3250"/>
              </a:lnSpc>
              <a:buNone/>
            </a:pPr>
            <a:r>
              <a:rPr lang="en-US" sz="2600" dirty="0">
                <a:solidFill>
                  <a:srgbClr val="152D47"/>
                </a:solidFill>
                <a:latin typeface="Crimson Pro Semi Bold" pitchFamily="34" charset="0"/>
                <a:ea typeface="Crimson Pro Semi Bold" pitchFamily="34" charset="-122"/>
                <a:cs typeface="Crimson Pro Semi Bold" pitchFamily="34" charset="-120"/>
              </a:rPr>
              <a:t>Meshing</a:t>
            </a:r>
            <a:endParaRPr lang="en-US" sz="2600" dirty="0"/>
          </a:p>
        </p:txBody>
      </p:sp>
      <p:pic>
        <p:nvPicPr>
          <p:cNvPr id="3" name="Image 0" descr="preencoded.png"/>
          <p:cNvPicPr>
            <a:picLocks noChangeAspect="1"/>
          </p:cNvPicPr>
          <p:nvPr/>
        </p:nvPicPr>
        <p:blipFill>
          <a:blip r:embed="rId3"/>
          <a:stretch>
            <a:fillRect/>
          </a:stretch>
        </p:blipFill>
        <p:spPr>
          <a:xfrm>
            <a:off x="2380655" y="1205032"/>
            <a:ext cx="9869091" cy="6187559"/>
          </a:xfrm>
          <a:prstGeom prst="rect">
            <a:avLst/>
          </a:prstGeom>
        </p:spPr>
      </p:pic>
      <p:sp>
        <p:nvSpPr>
          <p:cNvPr id="4" name="Text 1"/>
          <p:cNvSpPr/>
          <p:nvPr/>
        </p:nvSpPr>
        <p:spPr>
          <a:xfrm>
            <a:off x="581739" y="7579519"/>
            <a:ext cx="13466921" cy="265867"/>
          </a:xfrm>
          <a:prstGeom prst="rect">
            <a:avLst/>
          </a:prstGeom>
          <a:noFill/>
          <a:ln/>
        </p:spPr>
        <p:txBody>
          <a:bodyPr wrap="none" lIns="0" tIns="0" rIns="0" bIns="0" rtlCol="0" anchor="t"/>
          <a:lstStyle/>
          <a:p>
            <a:pPr marL="0" indent="0">
              <a:lnSpc>
                <a:spcPts val="2050"/>
              </a:lnSpc>
              <a:buNone/>
            </a:pPr>
            <a:endParaRPr lang="en-US" sz="13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93790" y="1521023"/>
            <a:ext cx="4205168" cy="850583"/>
          </a:xfrm>
          <a:prstGeom prst="rect">
            <a:avLst/>
          </a:prstGeom>
          <a:noFill/>
          <a:ln/>
        </p:spPr>
        <p:txBody>
          <a:bodyPr wrap="square" lIns="0" tIns="0" rIns="0" bIns="0" rtlCol="0" anchor="t"/>
          <a:lstStyle/>
          <a:p>
            <a:pPr marL="0" indent="0" algn="ctr">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Mesh Sizing and Method and Statics</a:t>
            </a:r>
            <a:endParaRPr lang="en-US" sz="2650" dirty="0"/>
          </a:p>
        </p:txBody>
      </p:sp>
      <p:pic>
        <p:nvPicPr>
          <p:cNvPr id="3" name="Image 0" descr="preencoded.png"/>
          <p:cNvPicPr>
            <a:picLocks noChangeAspect="1"/>
          </p:cNvPicPr>
          <p:nvPr/>
        </p:nvPicPr>
        <p:blipFill>
          <a:blip r:embed="rId3"/>
          <a:stretch>
            <a:fillRect/>
          </a:stretch>
        </p:blipFill>
        <p:spPr>
          <a:xfrm>
            <a:off x="793790" y="2626757"/>
            <a:ext cx="4205168" cy="4053364"/>
          </a:xfrm>
          <a:prstGeom prst="rect">
            <a:avLst/>
          </a:prstGeom>
        </p:spPr>
      </p:pic>
      <p:sp>
        <p:nvSpPr>
          <p:cNvPr id="4" name="Text 1"/>
          <p:cNvSpPr/>
          <p:nvPr/>
        </p:nvSpPr>
        <p:spPr>
          <a:xfrm>
            <a:off x="7732276" y="1521023"/>
            <a:ext cx="3939540" cy="425291"/>
          </a:xfrm>
          <a:prstGeom prst="rect">
            <a:avLst/>
          </a:prstGeom>
          <a:noFill/>
          <a:ln/>
        </p:spPr>
        <p:txBody>
          <a:bodyPr wrap="none" lIns="0" tIns="0" rIns="0" bIns="0" rtlCol="0" anchor="t"/>
          <a:lstStyle/>
          <a:p>
            <a:pPr marL="0" indent="0" algn="ctr">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Element Quality of Meshing</a:t>
            </a:r>
            <a:endParaRPr lang="en-US" sz="2650" dirty="0"/>
          </a:p>
        </p:txBody>
      </p:sp>
      <p:pic>
        <p:nvPicPr>
          <p:cNvPr id="5" name="Image 1" descr="preencoded.png"/>
          <p:cNvPicPr>
            <a:picLocks noChangeAspect="1"/>
          </p:cNvPicPr>
          <p:nvPr/>
        </p:nvPicPr>
        <p:blipFill>
          <a:blip r:embed="rId4"/>
          <a:stretch>
            <a:fillRect/>
          </a:stretch>
        </p:blipFill>
        <p:spPr>
          <a:xfrm>
            <a:off x="5559981" y="2201466"/>
            <a:ext cx="8284131" cy="356306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19257" y="1128832"/>
            <a:ext cx="3082647" cy="385286"/>
          </a:xfrm>
          <a:prstGeom prst="rect">
            <a:avLst/>
          </a:prstGeom>
          <a:noFill/>
          <a:ln/>
        </p:spPr>
        <p:txBody>
          <a:bodyPr wrap="none" lIns="0" tIns="0" rIns="0" bIns="0" rtlCol="0" anchor="t"/>
          <a:lstStyle/>
          <a:p>
            <a:pPr marL="0" indent="0" algn="l">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Mesh Refinement</a:t>
            </a:r>
            <a:endParaRPr lang="en-US" sz="2400" dirty="0"/>
          </a:p>
        </p:txBody>
      </p:sp>
      <p:pic>
        <p:nvPicPr>
          <p:cNvPr id="3" name="Image 0" descr="preencoded.png"/>
          <p:cNvPicPr>
            <a:picLocks noChangeAspect="1"/>
          </p:cNvPicPr>
          <p:nvPr/>
        </p:nvPicPr>
        <p:blipFill>
          <a:blip r:embed="rId3"/>
          <a:stretch>
            <a:fillRect/>
          </a:stretch>
        </p:blipFill>
        <p:spPr>
          <a:xfrm>
            <a:off x="1825585" y="1745218"/>
            <a:ext cx="3173968" cy="1911191"/>
          </a:xfrm>
          <a:prstGeom prst="rect">
            <a:avLst/>
          </a:prstGeom>
        </p:spPr>
      </p:pic>
      <p:sp>
        <p:nvSpPr>
          <p:cNvPr id="4" name="Text 1"/>
          <p:cNvSpPr/>
          <p:nvPr/>
        </p:nvSpPr>
        <p:spPr>
          <a:xfrm>
            <a:off x="719257" y="3887510"/>
            <a:ext cx="5386745" cy="328732"/>
          </a:xfrm>
          <a:prstGeom prst="rect">
            <a:avLst/>
          </a:prstGeom>
          <a:noFill/>
          <a:ln/>
        </p:spPr>
        <p:txBody>
          <a:bodyPr wrap="none" lIns="0" tIns="0" rIns="0" bIns="0" rtlCol="0" anchor="t"/>
          <a:lstStyle/>
          <a:p>
            <a:pPr marL="0" indent="0">
              <a:lnSpc>
                <a:spcPts val="2550"/>
              </a:lnSpc>
              <a:buNone/>
            </a:pPr>
            <a:endParaRPr lang="en-US" sz="1600" dirty="0"/>
          </a:p>
        </p:txBody>
      </p:sp>
      <p:pic>
        <p:nvPicPr>
          <p:cNvPr id="5" name="Image 1" descr="preencoded.png"/>
          <p:cNvPicPr>
            <a:picLocks noChangeAspect="1"/>
          </p:cNvPicPr>
          <p:nvPr/>
        </p:nvPicPr>
        <p:blipFill>
          <a:blip r:embed="rId4"/>
          <a:stretch>
            <a:fillRect/>
          </a:stretch>
        </p:blipFill>
        <p:spPr>
          <a:xfrm>
            <a:off x="1985486" y="4447342"/>
            <a:ext cx="2854285" cy="2319814"/>
          </a:xfrm>
          <a:prstGeom prst="rect">
            <a:avLst/>
          </a:prstGeom>
        </p:spPr>
      </p:pic>
      <p:sp>
        <p:nvSpPr>
          <p:cNvPr id="6" name="Text 2"/>
          <p:cNvSpPr/>
          <p:nvPr/>
        </p:nvSpPr>
        <p:spPr>
          <a:xfrm>
            <a:off x="6614874" y="1128832"/>
            <a:ext cx="3102769" cy="385286"/>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Analysis settings (Steps)</a:t>
            </a:r>
            <a:endParaRPr lang="en-US" sz="2400" dirty="0"/>
          </a:p>
        </p:txBody>
      </p:sp>
      <p:sp>
        <p:nvSpPr>
          <p:cNvPr id="7" name="Text 3"/>
          <p:cNvSpPr/>
          <p:nvPr/>
        </p:nvSpPr>
        <p:spPr>
          <a:xfrm>
            <a:off x="6614874" y="1719620"/>
            <a:ext cx="6928247" cy="385286"/>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Mesh Refinement for Horizontal Forces (Earthquake)</a:t>
            </a:r>
            <a:endParaRPr lang="en-US" sz="2400" dirty="0"/>
          </a:p>
        </p:txBody>
      </p:sp>
      <p:sp>
        <p:nvSpPr>
          <p:cNvPr id="8" name="Text 4"/>
          <p:cNvSpPr/>
          <p:nvPr/>
        </p:nvSpPr>
        <p:spPr>
          <a:xfrm>
            <a:off x="6614874" y="2310408"/>
            <a:ext cx="7303770" cy="657463"/>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Refinement Strategy:</a:t>
            </a:r>
            <a:r>
              <a:rPr lang="en-US" sz="1600" dirty="0">
                <a:solidFill>
                  <a:srgbClr val="4C4C4D"/>
                </a:solidFill>
                <a:latin typeface="Heebo" pitchFamily="34" charset="0"/>
                <a:ea typeface="Heebo" pitchFamily="34" charset="-122"/>
                <a:cs typeface="Heebo" pitchFamily="34" charset="-120"/>
              </a:rPr>
              <a:t> A refinement of </a:t>
            </a:r>
            <a:r>
              <a:rPr lang="en-US" sz="1600" b="1" dirty="0">
                <a:solidFill>
                  <a:srgbClr val="4C4C4D"/>
                </a:solidFill>
                <a:latin typeface="Heebo" pitchFamily="34" charset="0"/>
                <a:ea typeface="Heebo" pitchFamily="34" charset="-122"/>
                <a:cs typeface="Heebo" pitchFamily="34" charset="-120"/>
              </a:rPr>
              <a:t>1</a:t>
            </a:r>
            <a:r>
              <a:rPr lang="en-US" sz="1600" dirty="0">
                <a:solidFill>
                  <a:srgbClr val="4C4C4D"/>
                </a:solidFill>
                <a:latin typeface="Heebo" pitchFamily="34" charset="0"/>
                <a:ea typeface="Heebo" pitchFamily="34" charset="-122"/>
                <a:cs typeface="Heebo" pitchFamily="34" charset="-120"/>
              </a:rPr>
              <a:t> was applied to the edges of specific faces to improve accuracy under horizontal forces (earthquake conditions).</a:t>
            </a:r>
            <a:endParaRPr lang="en-US" sz="1600" dirty="0"/>
          </a:p>
        </p:txBody>
      </p:sp>
      <p:sp>
        <p:nvSpPr>
          <p:cNvPr id="9" name="Text 5"/>
          <p:cNvSpPr/>
          <p:nvPr/>
        </p:nvSpPr>
        <p:spPr>
          <a:xfrm>
            <a:off x="6614874" y="3039785"/>
            <a:ext cx="7303770" cy="657463"/>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Element Increase:</a:t>
            </a:r>
            <a:r>
              <a:rPr lang="en-US" sz="1600" dirty="0">
                <a:solidFill>
                  <a:srgbClr val="4C4C4D"/>
                </a:solidFill>
                <a:latin typeface="Heebo" pitchFamily="34" charset="0"/>
                <a:ea typeface="Heebo" pitchFamily="34" charset="-122"/>
                <a:cs typeface="Heebo" pitchFamily="34" charset="-120"/>
              </a:rPr>
              <a:t> This refinement resulted in </a:t>
            </a:r>
            <a:r>
              <a:rPr lang="en-US" sz="1600" b="1" dirty="0">
                <a:solidFill>
                  <a:srgbClr val="4C4C4D"/>
                </a:solidFill>
                <a:latin typeface="Heebo" pitchFamily="34" charset="0"/>
                <a:ea typeface="Heebo" pitchFamily="34" charset="-122"/>
                <a:cs typeface="Heebo" pitchFamily="34" charset="-120"/>
              </a:rPr>
              <a:t>27% more elements</a:t>
            </a:r>
            <a:r>
              <a:rPr lang="en-US" sz="1600" dirty="0">
                <a:solidFill>
                  <a:srgbClr val="4C4C4D"/>
                </a:solidFill>
                <a:latin typeface="Heebo" pitchFamily="34" charset="0"/>
                <a:ea typeface="Heebo" pitchFamily="34" charset="-122"/>
                <a:cs typeface="Heebo" pitchFamily="34" charset="-120"/>
              </a:rPr>
              <a:t>, enhancing result precision.</a:t>
            </a:r>
            <a:endParaRPr lang="en-US" sz="1600" dirty="0"/>
          </a:p>
        </p:txBody>
      </p:sp>
      <p:sp>
        <p:nvSpPr>
          <p:cNvPr id="10" name="Text 6"/>
          <p:cNvSpPr/>
          <p:nvPr/>
        </p:nvSpPr>
        <p:spPr>
          <a:xfrm>
            <a:off x="6614874" y="3769162"/>
            <a:ext cx="7303770" cy="657463"/>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4C4C4D"/>
                </a:solidFill>
                <a:latin typeface="Heebo" pitchFamily="34" charset="0"/>
                <a:ea typeface="Heebo" pitchFamily="34" charset="-122"/>
                <a:cs typeface="Heebo" pitchFamily="34" charset="-120"/>
              </a:rPr>
              <a:t>Impact:</a:t>
            </a:r>
            <a:r>
              <a:rPr lang="en-US" sz="1600" dirty="0">
                <a:solidFill>
                  <a:srgbClr val="4C4C4D"/>
                </a:solidFill>
                <a:latin typeface="Heebo" pitchFamily="34" charset="0"/>
                <a:ea typeface="Heebo" pitchFamily="34" charset="-122"/>
                <a:cs typeface="Heebo" pitchFamily="34" charset="-120"/>
              </a:rPr>
              <a:t> While it improves accuracy, the refinement also leads to </a:t>
            </a:r>
            <a:r>
              <a:rPr lang="en-US" sz="1600" b="1" dirty="0">
                <a:solidFill>
                  <a:srgbClr val="4C4C4D"/>
                </a:solidFill>
                <a:latin typeface="Heebo" pitchFamily="34" charset="0"/>
                <a:ea typeface="Heebo" pitchFamily="34" charset="-122"/>
                <a:cs typeface="Heebo" pitchFamily="34" charset="-120"/>
              </a:rPr>
              <a:t>longer analysis time</a:t>
            </a:r>
            <a:r>
              <a:rPr lang="en-US" sz="1600" dirty="0">
                <a:solidFill>
                  <a:srgbClr val="4C4C4D"/>
                </a:solidFill>
                <a:latin typeface="Heebo" pitchFamily="34" charset="0"/>
                <a:ea typeface="Heebo" pitchFamily="34" charset="-122"/>
                <a:cs typeface="Heebo" pitchFamily="34" charset="-120"/>
              </a:rPr>
              <a:t>.</a:t>
            </a:r>
            <a:endParaRPr lang="en-US" sz="1600" dirty="0"/>
          </a:p>
        </p:txBody>
      </p:sp>
      <p:pic>
        <p:nvPicPr>
          <p:cNvPr id="11" name="Image 2" descr="preencoded.png"/>
          <p:cNvPicPr>
            <a:picLocks noChangeAspect="1"/>
          </p:cNvPicPr>
          <p:nvPr/>
        </p:nvPicPr>
        <p:blipFill>
          <a:blip r:embed="rId5"/>
          <a:stretch>
            <a:fillRect/>
          </a:stretch>
        </p:blipFill>
        <p:spPr>
          <a:xfrm>
            <a:off x="8742521" y="4657725"/>
            <a:ext cx="3048357" cy="1903690"/>
          </a:xfrm>
          <a:prstGeom prst="rect">
            <a:avLst/>
          </a:prstGeom>
        </p:spPr>
      </p:pic>
      <p:sp>
        <p:nvSpPr>
          <p:cNvPr id="12" name="Text 7"/>
          <p:cNvSpPr/>
          <p:nvPr/>
        </p:nvSpPr>
        <p:spPr>
          <a:xfrm>
            <a:off x="6614874" y="6792516"/>
            <a:ext cx="7303770" cy="328732"/>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93790" y="1901904"/>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Horizontal load</a:t>
            </a:r>
            <a:endParaRPr lang="en-US" sz="3550" dirty="0"/>
          </a:p>
        </p:txBody>
      </p:sp>
      <p:pic>
        <p:nvPicPr>
          <p:cNvPr id="3" name="Image 0" descr="preencoded.png"/>
          <p:cNvPicPr>
            <a:picLocks noChangeAspect="1"/>
          </p:cNvPicPr>
          <p:nvPr/>
        </p:nvPicPr>
        <p:blipFill>
          <a:blip r:embed="rId3"/>
          <a:stretch>
            <a:fillRect/>
          </a:stretch>
        </p:blipFill>
        <p:spPr>
          <a:xfrm>
            <a:off x="4082891" y="2922508"/>
            <a:ext cx="6464498" cy="2424113"/>
          </a:xfrm>
          <a:prstGeom prst="rect">
            <a:avLst/>
          </a:prstGeom>
        </p:spPr>
      </p:pic>
      <p:sp>
        <p:nvSpPr>
          <p:cNvPr id="4" name="Text 1"/>
          <p:cNvSpPr/>
          <p:nvPr/>
        </p:nvSpPr>
        <p:spPr>
          <a:xfrm>
            <a:off x="793790" y="560177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We initially applied an acceleration of 0.3g but encountered a convergence error. To resolve this, we reduced the acceleration until we reached a converged solution at 0.875 m/s².</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614601" y="482918"/>
            <a:ext cx="3512225" cy="438983"/>
          </a:xfrm>
          <a:prstGeom prst="rect">
            <a:avLst/>
          </a:prstGeom>
          <a:noFill/>
          <a:ln/>
        </p:spPr>
        <p:txBody>
          <a:bodyPr wrap="none" lIns="0" tIns="0" rIns="0" bIns="0" rtlCol="0" anchor="t"/>
          <a:lstStyle/>
          <a:p>
            <a:pPr marL="0" indent="0">
              <a:lnSpc>
                <a:spcPts val="3450"/>
              </a:lnSpc>
              <a:buNone/>
            </a:pPr>
            <a:r>
              <a:rPr lang="en-US" sz="2750" dirty="0">
                <a:solidFill>
                  <a:srgbClr val="152D47"/>
                </a:solidFill>
                <a:latin typeface="Crimson Pro Semi Bold" pitchFamily="34" charset="0"/>
                <a:ea typeface="Crimson Pro Semi Bold" pitchFamily="34" charset="-122"/>
                <a:cs typeface="Crimson Pro Semi Bold" pitchFamily="34" charset="-120"/>
              </a:rPr>
              <a:t>Results</a:t>
            </a:r>
            <a:endParaRPr lang="en-US" sz="2750" dirty="0"/>
          </a:p>
        </p:txBody>
      </p:sp>
      <p:sp>
        <p:nvSpPr>
          <p:cNvPr id="3" name="Text 1"/>
          <p:cNvSpPr/>
          <p:nvPr/>
        </p:nvSpPr>
        <p:spPr>
          <a:xfrm>
            <a:off x="614601" y="1097399"/>
            <a:ext cx="2634139" cy="329208"/>
          </a:xfrm>
          <a:prstGeom prst="rect">
            <a:avLst/>
          </a:prstGeom>
          <a:noFill/>
          <a:ln/>
        </p:spPr>
        <p:txBody>
          <a:bodyPr wrap="none" lIns="0" tIns="0" rIns="0" bIns="0" rtlCol="0" anchor="t"/>
          <a:lstStyle/>
          <a:p>
            <a:pPr marL="0" indent="0">
              <a:lnSpc>
                <a:spcPts val="2550"/>
              </a:lnSpc>
              <a:buNone/>
            </a:pPr>
            <a:r>
              <a:rPr lang="en-US" sz="2050" dirty="0">
                <a:solidFill>
                  <a:srgbClr val="152D47"/>
                </a:solidFill>
                <a:latin typeface="Crimson Pro Semi Bold" pitchFamily="34" charset="0"/>
                <a:ea typeface="Crimson Pro Semi Bold" pitchFamily="34" charset="-122"/>
                <a:cs typeface="Crimson Pro Semi Bold" pitchFamily="34" charset="-120"/>
              </a:rPr>
              <a:t>Total deformation</a:t>
            </a:r>
            <a:endParaRPr lang="en-US" sz="2050" dirty="0"/>
          </a:p>
        </p:txBody>
      </p:sp>
      <p:sp>
        <p:nvSpPr>
          <p:cNvPr id="4" name="Text 2"/>
          <p:cNvSpPr/>
          <p:nvPr/>
        </p:nvSpPr>
        <p:spPr>
          <a:xfrm>
            <a:off x="614601" y="1689973"/>
            <a:ext cx="13401199" cy="280988"/>
          </a:xfrm>
          <a:prstGeom prst="rect">
            <a:avLst/>
          </a:prstGeom>
          <a:noFill/>
          <a:ln/>
        </p:spPr>
        <p:txBody>
          <a:bodyPr wrap="none" lIns="0" tIns="0" rIns="0" bIns="0" rtlCol="0" anchor="t"/>
          <a:lstStyle/>
          <a:p>
            <a:pPr marL="0" indent="0">
              <a:lnSpc>
                <a:spcPts val="2200"/>
              </a:lnSpc>
              <a:buNone/>
            </a:pPr>
            <a:r>
              <a:rPr lang="en-US" sz="1350" dirty="0">
                <a:solidFill>
                  <a:srgbClr val="4C4C4D"/>
                </a:solidFill>
                <a:latin typeface="Heebo" pitchFamily="34" charset="0"/>
                <a:ea typeface="Heebo" pitchFamily="34" charset="-122"/>
                <a:cs typeface="Heebo" pitchFamily="34" charset="-120"/>
              </a:rPr>
              <a:t>The maximum total deformation observed is 1.3682 meters. This indicates that the structure experiences significant deformation under the applied forces.</a:t>
            </a:r>
            <a:endParaRPr lang="en-US" sz="1350" dirty="0"/>
          </a:p>
        </p:txBody>
      </p:sp>
      <p:pic>
        <p:nvPicPr>
          <p:cNvPr id="5" name="Image 0" descr="preencoded.png"/>
          <p:cNvPicPr>
            <a:picLocks noChangeAspect="1"/>
          </p:cNvPicPr>
          <p:nvPr/>
        </p:nvPicPr>
        <p:blipFill>
          <a:blip r:embed="rId3"/>
          <a:stretch>
            <a:fillRect/>
          </a:stretch>
        </p:blipFill>
        <p:spPr>
          <a:xfrm>
            <a:off x="2676049" y="2168485"/>
            <a:ext cx="9278303" cy="55797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59713" y="439698"/>
            <a:ext cx="3998000" cy="499705"/>
          </a:xfrm>
          <a:prstGeom prst="rect">
            <a:avLst/>
          </a:prstGeom>
          <a:noFill/>
          <a:ln/>
        </p:spPr>
        <p:txBody>
          <a:bodyPr wrap="none" lIns="0" tIns="0" rIns="0" bIns="0" rtlCol="0" anchor="t"/>
          <a:lstStyle/>
          <a:p>
            <a:pPr marL="0" indent="0">
              <a:lnSpc>
                <a:spcPts val="3900"/>
              </a:lnSpc>
              <a:buNone/>
            </a:pPr>
            <a:r>
              <a:rPr lang="en-US" sz="3100" dirty="0">
                <a:solidFill>
                  <a:srgbClr val="152D47"/>
                </a:solidFill>
                <a:latin typeface="Crimson Pro Semi Bold" pitchFamily="34" charset="0"/>
                <a:ea typeface="Crimson Pro Semi Bold" pitchFamily="34" charset="-122"/>
                <a:cs typeface="Crimson Pro Semi Bold" pitchFamily="34" charset="-120"/>
              </a:rPr>
              <a:t>Principal Elastic Strain</a:t>
            </a:r>
            <a:endParaRPr lang="en-US" sz="3100" dirty="0"/>
          </a:p>
        </p:txBody>
      </p:sp>
      <p:sp>
        <p:nvSpPr>
          <p:cNvPr id="3" name="Text 1"/>
          <p:cNvSpPr/>
          <p:nvPr/>
        </p:nvSpPr>
        <p:spPr>
          <a:xfrm>
            <a:off x="559713" y="1259205"/>
            <a:ext cx="13510974" cy="255746"/>
          </a:xfrm>
          <a:prstGeom prst="rect">
            <a:avLst/>
          </a:prstGeom>
          <a:noFill/>
          <a:ln/>
        </p:spPr>
        <p:txBody>
          <a:bodyPr wrap="none" lIns="0" tIns="0" rIns="0" bIns="0" rtlCol="0" anchor="t"/>
          <a:lstStyle/>
          <a:p>
            <a:pPr marL="0" indent="0" algn="ctr">
              <a:lnSpc>
                <a:spcPts val="2000"/>
              </a:lnSpc>
              <a:buNone/>
            </a:pPr>
            <a:r>
              <a:rPr lang="en-US" sz="1250" dirty="0">
                <a:solidFill>
                  <a:srgbClr val="4C4C4D"/>
                </a:solidFill>
                <a:latin typeface="Heebo" pitchFamily="34" charset="0"/>
                <a:ea typeface="Heebo" pitchFamily="34" charset="-122"/>
                <a:cs typeface="Heebo" pitchFamily="34" charset="-120"/>
              </a:rPr>
              <a:t>Maximum Principal Strain= 0.00051</a:t>
            </a:r>
            <a:endParaRPr lang="en-US" sz="1250" dirty="0"/>
          </a:p>
        </p:txBody>
      </p:sp>
      <p:pic>
        <p:nvPicPr>
          <p:cNvPr id="4" name="Image 0" descr="preencoded.png"/>
          <p:cNvPicPr>
            <a:picLocks noChangeAspect="1"/>
          </p:cNvPicPr>
          <p:nvPr/>
        </p:nvPicPr>
        <p:blipFill>
          <a:blip r:embed="rId3"/>
          <a:stretch>
            <a:fillRect/>
          </a:stretch>
        </p:blipFill>
        <p:spPr>
          <a:xfrm>
            <a:off x="2552343" y="1694855"/>
            <a:ext cx="9525595" cy="5728454"/>
          </a:xfrm>
          <a:prstGeom prst="rect">
            <a:avLst/>
          </a:prstGeom>
        </p:spPr>
      </p:pic>
      <p:sp>
        <p:nvSpPr>
          <p:cNvPr id="5" name="Text 2"/>
          <p:cNvSpPr/>
          <p:nvPr/>
        </p:nvSpPr>
        <p:spPr>
          <a:xfrm>
            <a:off x="559713" y="7603212"/>
            <a:ext cx="13510974" cy="255746"/>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60690" y="793313"/>
            <a:ext cx="13109019" cy="347782"/>
          </a:xfrm>
          <a:prstGeom prst="rect">
            <a:avLst/>
          </a:prstGeom>
          <a:noFill/>
          <a:ln/>
        </p:spPr>
        <p:txBody>
          <a:bodyPr wrap="none" lIns="0" tIns="0" rIns="0" bIns="0" rtlCol="0" anchor="t"/>
          <a:lstStyle/>
          <a:p>
            <a:pPr marL="0" indent="0" algn="ctr">
              <a:lnSpc>
                <a:spcPts val="2700"/>
              </a:lnSpc>
              <a:buNone/>
            </a:pPr>
            <a:r>
              <a:rPr lang="en-US" sz="1700" dirty="0">
                <a:solidFill>
                  <a:srgbClr val="4C4C4D"/>
                </a:solidFill>
                <a:latin typeface="Heebo" pitchFamily="34" charset="0"/>
                <a:ea typeface="Heebo" pitchFamily="34" charset="-122"/>
                <a:cs typeface="Heebo" pitchFamily="34" charset="-120"/>
              </a:rPr>
              <a:t>Minimum Principal Strain= 0.0000119</a:t>
            </a:r>
            <a:endParaRPr lang="en-US" sz="1700" dirty="0"/>
          </a:p>
        </p:txBody>
      </p:sp>
      <p:pic>
        <p:nvPicPr>
          <p:cNvPr id="3" name="Image 0" descr="preencoded.png"/>
          <p:cNvPicPr>
            <a:picLocks noChangeAspect="1"/>
          </p:cNvPicPr>
          <p:nvPr/>
        </p:nvPicPr>
        <p:blipFill>
          <a:blip r:embed="rId3"/>
          <a:stretch>
            <a:fillRect/>
          </a:stretch>
        </p:blipFill>
        <p:spPr>
          <a:xfrm>
            <a:off x="1065848" y="1385530"/>
            <a:ext cx="12498586" cy="62492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93790" y="2388394"/>
            <a:ext cx="3402330" cy="425291"/>
          </a:xfrm>
          <a:prstGeom prst="rect">
            <a:avLst/>
          </a:prstGeom>
          <a:noFill/>
          <a:ln/>
        </p:spPr>
        <p:txBody>
          <a:bodyPr wrap="none" lIns="0" tIns="0" rIns="0" bIns="0" rtlCol="0" anchor="t"/>
          <a:lstStyle/>
          <a:p>
            <a:pPr marL="0" indent="0">
              <a:lnSpc>
                <a:spcPts val="3300"/>
              </a:lnSpc>
              <a:buNone/>
            </a:pPr>
            <a:r>
              <a:rPr lang="en-US" sz="2650" b="1" dirty="0">
                <a:solidFill>
                  <a:srgbClr val="152D47"/>
                </a:solidFill>
                <a:latin typeface="Crimson Pro Semi Bold" pitchFamily="34" charset="0"/>
                <a:ea typeface="Crimson Pro Semi Bold" pitchFamily="34" charset="-122"/>
                <a:cs typeface="Crimson Pro Semi Bold" pitchFamily="34" charset="-120"/>
              </a:rPr>
              <a:t>Strain Analysis Results</a:t>
            </a:r>
            <a:endParaRPr lang="en-US" sz="2650" dirty="0"/>
          </a:p>
        </p:txBody>
      </p:sp>
      <p:sp>
        <p:nvSpPr>
          <p:cNvPr id="3" name="Text 1"/>
          <p:cNvSpPr/>
          <p:nvPr/>
        </p:nvSpPr>
        <p:spPr>
          <a:xfrm>
            <a:off x="793790" y="3267313"/>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Tensile Strain (Max):</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0.0005102 mm</a:t>
            </a:r>
            <a:r>
              <a:rPr lang="en-US" sz="1750" dirty="0">
                <a:solidFill>
                  <a:srgbClr val="4C4C4D"/>
                </a:solidFill>
                <a:latin typeface="Heebo" pitchFamily="34" charset="0"/>
                <a:ea typeface="Heebo" pitchFamily="34" charset="-122"/>
                <a:cs typeface="Heebo" pitchFamily="34" charset="-120"/>
              </a:rPr>
              <a:t>, significantly higher than compressive strain.</a:t>
            </a:r>
            <a:endParaRPr lang="en-US" sz="1750" dirty="0"/>
          </a:p>
        </p:txBody>
      </p:sp>
      <p:sp>
        <p:nvSpPr>
          <p:cNvPr id="4" name="Text 2"/>
          <p:cNvSpPr/>
          <p:nvPr/>
        </p:nvSpPr>
        <p:spPr>
          <a:xfrm>
            <a:off x="793790" y="3709511"/>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Compressive Strain (Min):</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0.0001 mm</a:t>
            </a:r>
            <a:r>
              <a:rPr lang="en-US" sz="1750" dirty="0">
                <a:solidFill>
                  <a:srgbClr val="4C4C4D"/>
                </a:solidFill>
                <a:latin typeface="Heebo" pitchFamily="34" charset="0"/>
                <a:ea typeface="Heebo" pitchFamily="34" charset="-122"/>
                <a:cs typeface="Heebo" pitchFamily="34" charset="-120"/>
              </a:rPr>
              <a:t>, lower but still present.</a:t>
            </a:r>
            <a:endParaRPr lang="en-US" sz="1750" dirty="0"/>
          </a:p>
        </p:txBody>
      </p:sp>
      <p:sp>
        <p:nvSpPr>
          <p:cNvPr id="5" name="Text 3"/>
          <p:cNvSpPr/>
          <p:nvPr/>
        </p:nvSpPr>
        <p:spPr>
          <a:xfrm>
            <a:off x="793790" y="4151709"/>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Interpretation:</a:t>
            </a:r>
            <a:endParaRPr lang="en-US" sz="1750" dirty="0"/>
          </a:p>
        </p:txBody>
      </p:sp>
      <p:sp>
        <p:nvSpPr>
          <p:cNvPr id="6" name="Text 4"/>
          <p:cNvSpPr/>
          <p:nvPr/>
        </p:nvSpPr>
        <p:spPr>
          <a:xfrm>
            <a:off x="793790" y="4593908"/>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Tensile deformation dominates</a:t>
            </a:r>
            <a:r>
              <a:rPr lang="en-US" sz="1750" dirty="0">
                <a:solidFill>
                  <a:srgbClr val="4C4C4D"/>
                </a:solidFill>
                <a:latin typeface="Heebo" pitchFamily="34" charset="0"/>
                <a:ea typeface="Heebo" pitchFamily="34" charset="-122"/>
                <a:cs typeface="Heebo" pitchFamily="34" charset="-120"/>
              </a:rPr>
              <a:t>, suggesting potential </a:t>
            </a:r>
            <a:r>
              <a:rPr lang="en-US" sz="1750" b="1" dirty="0">
                <a:solidFill>
                  <a:srgbClr val="4C4C4D"/>
                </a:solidFill>
                <a:latin typeface="Heebo" pitchFamily="34" charset="0"/>
                <a:ea typeface="Heebo" pitchFamily="34" charset="-122"/>
                <a:cs typeface="Heebo" pitchFamily="34" charset="-120"/>
              </a:rPr>
              <a:t>stress concentrations</a:t>
            </a:r>
            <a:r>
              <a:rPr lang="en-US" sz="1750" dirty="0">
                <a:solidFill>
                  <a:srgbClr val="4C4C4D"/>
                </a:solidFill>
                <a:latin typeface="Heebo" pitchFamily="34" charset="0"/>
                <a:ea typeface="Heebo" pitchFamily="34" charset="-122"/>
                <a:cs typeface="Heebo" pitchFamily="34" charset="-120"/>
              </a:rPr>
              <a:t> in certain areas.</a:t>
            </a:r>
            <a:endParaRPr lang="en-US" sz="1750" dirty="0"/>
          </a:p>
        </p:txBody>
      </p:sp>
      <p:sp>
        <p:nvSpPr>
          <p:cNvPr id="7" name="Text 5"/>
          <p:cNvSpPr/>
          <p:nvPr/>
        </p:nvSpPr>
        <p:spPr>
          <a:xfrm>
            <a:off x="793790" y="5036106"/>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The presence of compressive strain highlights the need to </a:t>
            </a:r>
            <a:r>
              <a:rPr lang="en-US" sz="1750" b="1" dirty="0">
                <a:solidFill>
                  <a:srgbClr val="4C4C4D"/>
                </a:solidFill>
                <a:latin typeface="Heebo" pitchFamily="34" charset="0"/>
                <a:ea typeface="Heebo" pitchFamily="34" charset="-122"/>
                <a:cs typeface="Heebo" pitchFamily="34" charset="-120"/>
              </a:rPr>
              <a:t>monitor stability</a:t>
            </a:r>
            <a:r>
              <a:rPr lang="en-US" sz="1750" dirty="0">
                <a:solidFill>
                  <a:srgbClr val="4C4C4D"/>
                </a:solidFill>
                <a:latin typeface="Heebo" pitchFamily="34" charset="0"/>
                <a:ea typeface="Heebo" pitchFamily="34" charset="-122"/>
                <a:cs typeface="Heebo" pitchFamily="34" charset="-120"/>
              </a:rPr>
              <a:t> and </a:t>
            </a:r>
            <a:r>
              <a:rPr lang="en-US" sz="1750" b="1" dirty="0">
                <a:solidFill>
                  <a:srgbClr val="4C4C4D"/>
                </a:solidFill>
                <a:latin typeface="Heebo" pitchFamily="34" charset="0"/>
                <a:ea typeface="Heebo" pitchFamily="34" charset="-122"/>
                <a:cs typeface="Heebo" pitchFamily="34" charset="-120"/>
              </a:rPr>
              <a:t>failure risks</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8" name="Text 6"/>
          <p:cNvSpPr/>
          <p:nvPr/>
        </p:nvSpPr>
        <p:spPr>
          <a:xfrm>
            <a:off x="793790" y="547830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Conclusion:</a:t>
            </a:r>
            <a:r>
              <a:rPr lang="en-US" sz="1750" dirty="0">
                <a:solidFill>
                  <a:srgbClr val="4C4C4D"/>
                </a:solidFill>
                <a:latin typeface="Heebo" pitchFamily="34" charset="0"/>
                <a:ea typeface="Heebo" pitchFamily="34" charset="-122"/>
                <a:cs typeface="Heebo" pitchFamily="34" charset="-120"/>
              </a:rPr>
              <a:t> Ensure that material limits are not exceeded to </a:t>
            </a:r>
            <a:r>
              <a:rPr lang="en-US" sz="1750" b="1" dirty="0">
                <a:solidFill>
                  <a:srgbClr val="4C4C4D"/>
                </a:solidFill>
                <a:latin typeface="Heebo" pitchFamily="34" charset="0"/>
                <a:ea typeface="Heebo" pitchFamily="34" charset="-122"/>
                <a:cs typeface="Heebo" pitchFamily="34" charset="-120"/>
              </a:rPr>
              <a:t>maintain structural integrity</a:t>
            </a:r>
            <a:r>
              <a:rPr lang="en-US" sz="1750" dirty="0">
                <a:solidFill>
                  <a:srgbClr val="4C4C4D"/>
                </a:solidFill>
                <a:latin typeface="Heebo" pitchFamily="34" charset="0"/>
                <a:ea typeface="Heebo" pitchFamily="34" charset="-122"/>
                <a:cs typeface="Heebo" pitchFamily="34" charset="-120"/>
              </a:rPr>
              <a:t>.</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52450" y="434102"/>
            <a:ext cx="2367796" cy="295989"/>
          </a:xfrm>
          <a:prstGeom prst="rect">
            <a:avLst/>
          </a:prstGeom>
          <a:noFill/>
          <a:ln/>
        </p:spPr>
        <p:txBody>
          <a:bodyPr wrap="none" lIns="0" tIns="0" rIns="0" bIns="0" rtlCol="0" anchor="t"/>
          <a:lstStyle/>
          <a:p>
            <a:pPr marL="0" indent="0">
              <a:lnSpc>
                <a:spcPts val="2300"/>
              </a:lnSpc>
              <a:buNone/>
            </a:pPr>
            <a:r>
              <a:rPr lang="en-US" sz="1850" dirty="0">
                <a:solidFill>
                  <a:srgbClr val="152D47"/>
                </a:solidFill>
                <a:latin typeface="Crimson Pro Semi Bold" pitchFamily="34" charset="0"/>
                <a:ea typeface="Crimson Pro Semi Bold" pitchFamily="34" charset="-122"/>
                <a:cs typeface="Crimson Pro Semi Bold" pitchFamily="34" charset="-120"/>
              </a:rPr>
              <a:t>Principal Stress</a:t>
            </a:r>
            <a:endParaRPr lang="en-US" sz="1850" dirty="0"/>
          </a:p>
        </p:txBody>
      </p:sp>
      <p:sp>
        <p:nvSpPr>
          <p:cNvPr id="3" name="Text 1"/>
          <p:cNvSpPr/>
          <p:nvPr/>
        </p:nvSpPr>
        <p:spPr>
          <a:xfrm>
            <a:off x="552450" y="1045726"/>
            <a:ext cx="13525500" cy="252532"/>
          </a:xfrm>
          <a:prstGeom prst="rect">
            <a:avLst/>
          </a:prstGeom>
          <a:noFill/>
          <a:ln/>
        </p:spPr>
        <p:txBody>
          <a:bodyPr wrap="none" lIns="0" tIns="0" rIns="0" bIns="0" rtlCol="0" anchor="t"/>
          <a:lstStyle/>
          <a:p>
            <a:pPr marL="0" indent="0" algn="ctr">
              <a:lnSpc>
                <a:spcPts val="1950"/>
              </a:lnSpc>
              <a:buNone/>
            </a:pPr>
            <a:r>
              <a:rPr lang="en-US" sz="1200" dirty="0">
                <a:solidFill>
                  <a:srgbClr val="4C4C4D"/>
                </a:solidFill>
                <a:latin typeface="Heebo" pitchFamily="34" charset="0"/>
                <a:ea typeface="Heebo" pitchFamily="34" charset="-122"/>
                <a:cs typeface="Heebo" pitchFamily="34" charset="-120"/>
              </a:rPr>
              <a:t>Maximum Principal Stress= 246560 Pa</a:t>
            </a:r>
            <a:endParaRPr lang="en-US" sz="1200" dirty="0"/>
          </a:p>
        </p:txBody>
      </p:sp>
      <p:pic>
        <p:nvPicPr>
          <p:cNvPr id="4" name="Image 0" descr="preencoded.png"/>
          <p:cNvPicPr>
            <a:picLocks noChangeAspect="1"/>
          </p:cNvPicPr>
          <p:nvPr/>
        </p:nvPicPr>
        <p:blipFill>
          <a:blip r:embed="rId3"/>
          <a:stretch>
            <a:fillRect/>
          </a:stretch>
        </p:blipFill>
        <p:spPr>
          <a:xfrm>
            <a:off x="2608659" y="1475780"/>
            <a:ext cx="9412962" cy="5660708"/>
          </a:xfrm>
          <a:prstGeom prst="rect">
            <a:avLst/>
          </a:prstGeom>
        </p:spPr>
      </p:pic>
      <p:sp>
        <p:nvSpPr>
          <p:cNvPr id="5" name="Text 2"/>
          <p:cNvSpPr/>
          <p:nvPr/>
        </p:nvSpPr>
        <p:spPr>
          <a:xfrm>
            <a:off x="552450" y="7373183"/>
            <a:ext cx="3946446" cy="493276"/>
          </a:xfrm>
          <a:prstGeom prst="rect">
            <a:avLst/>
          </a:prstGeom>
          <a:noFill/>
          <a:ln/>
        </p:spPr>
        <p:txBody>
          <a:bodyPr wrap="none" lIns="0" tIns="0" rIns="0" bIns="0" rtlCol="0" anchor="t"/>
          <a:lstStyle/>
          <a:p>
            <a:pPr marL="0" indent="0">
              <a:lnSpc>
                <a:spcPts val="3850"/>
              </a:lnSpc>
              <a:buNone/>
            </a:pPr>
            <a:endParaRPr lang="en-US" sz="31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651986" y="679966"/>
            <a:ext cx="13326427" cy="298133"/>
          </a:xfrm>
          <a:prstGeom prst="rect">
            <a:avLst/>
          </a:prstGeom>
          <a:noFill/>
          <a:ln/>
        </p:spPr>
        <p:txBody>
          <a:bodyPr wrap="none" lIns="0" tIns="0" rIns="0" bIns="0" rtlCol="0" anchor="t"/>
          <a:lstStyle/>
          <a:p>
            <a:pPr marL="0" indent="0" algn="ctr">
              <a:lnSpc>
                <a:spcPts val="2300"/>
              </a:lnSpc>
              <a:buNone/>
            </a:pPr>
            <a:r>
              <a:rPr lang="en-US" sz="1450" dirty="0">
                <a:solidFill>
                  <a:srgbClr val="4C4C4D"/>
                </a:solidFill>
                <a:latin typeface="Heebo" pitchFamily="34" charset="0"/>
                <a:ea typeface="Heebo" pitchFamily="34" charset="-122"/>
                <a:cs typeface="Heebo" pitchFamily="34" charset="-120"/>
              </a:rPr>
              <a:t>Minimum Principal Stress= 2884700 Pa</a:t>
            </a:r>
            <a:endParaRPr lang="en-US" sz="1450" dirty="0"/>
          </a:p>
        </p:txBody>
      </p:sp>
      <p:pic>
        <p:nvPicPr>
          <p:cNvPr id="3" name="Image 0" descr="preencoded.png"/>
          <p:cNvPicPr>
            <a:picLocks noChangeAspect="1"/>
          </p:cNvPicPr>
          <p:nvPr/>
        </p:nvPicPr>
        <p:blipFill>
          <a:blip r:embed="rId3"/>
          <a:stretch>
            <a:fillRect/>
          </a:stretch>
        </p:blipFill>
        <p:spPr>
          <a:xfrm>
            <a:off x="1842373" y="1187648"/>
            <a:ext cx="10945654" cy="65823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16800" y="114300"/>
            <a:ext cx="7021689" cy="7899400"/>
          </a:xfrm>
          <a:prstGeom prst="rect">
            <a:avLst/>
          </a:prstGeom>
        </p:spPr>
      </p:pic>
      <p:sp>
        <p:nvSpPr>
          <p:cNvPr id="3" name="Text 0"/>
          <p:cNvSpPr/>
          <p:nvPr/>
        </p:nvSpPr>
        <p:spPr>
          <a:xfrm>
            <a:off x="793790" y="86439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Survey</a:t>
            </a:r>
            <a:endParaRPr lang="en-US" sz="4450" dirty="0"/>
          </a:p>
        </p:txBody>
      </p:sp>
      <p:sp>
        <p:nvSpPr>
          <p:cNvPr id="4" name="Text 1"/>
          <p:cNvSpPr/>
          <p:nvPr/>
        </p:nvSpPr>
        <p:spPr>
          <a:xfrm>
            <a:off x="793790" y="1913334"/>
            <a:ext cx="5727621" cy="362903"/>
          </a:xfrm>
          <a:prstGeom prst="rect">
            <a:avLst/>
          </a:prstGeom>
          <a:noFill/>
          <a:ln/>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Laser-scanner survey</a:t>
            </a:r>
            <a:endParaRPr lang="en-US" sz="1750" dirty="0"/>
          </a:p>
        </p:txBody>
      </p:sp>
      <p:sp>
        <p:nvSpPr>
          <p:cNvPr id="5" name="Text 2"/>
          <p:cNvSpPr/>
          <p:nvPr/>
        </p:nvSpPr>
        <p:spPr>
          <a:xfrm>
            <a:off x="793790" y="2758202"/>
            <a:ext cx="2587109"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Dimensions</a:t>
            </a:r>
            <a:endParaRPr lang="en-US" sz="2200" dirty="0"/>
          </a:p>
        </p:txBody>
      </p:sp>
      <p:sp>
        <p:nvSpPr>
          <p:cNvPr id="6" name="Text 3"/>
          <p:cNvSpPr/>
          <p:nvPr/>
        </p:nvSpPr>
        <p:spPr>
          <a:xfrm>
            <a:off x="793790" y="3339346"/>
            <a:ext cx="2587109"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project focused on the second span, spanning 13.5 meters. </a:t>
            </a:r>
            <a:endParaRPr lang="en-US" sz="1750" dirty="0"/>
          </a:p>
        </p:txBody>
      </p:sp>
      <p:sp>
        <p:nvSpPr>
          <p:cNvPr id="7" name="Text 4"/>
          <p:cNvSpPr/>
          <p:nvPr/>
        </p:nvSpPr>
        <p:spPr>
          <a:xfrm>
            <a:off x="3941921" y="2758202"/>
            <a:ext cx="2587109"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Key Features</a:t>
            </a:r>
            <a:endParaRPr lang="en-US" sz="2200" dirty="0"/>
          </a:p>
        </p:txBody>
      </p:sp>
      <p:sp>
        <p:nvSpPr>
          <p:cNvPr id="8" name="Text 5"/>
          <p:cNvSpPr/>
          <p:nvPr/>
        </p:nvSpPr>
        <p:spPr>
          <a:xfrm>
            <a:off x="3941921" y="3339346"/>
            <a:ext cx="2587109"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It featured four sail vaults and three arches.</a:t>
            </a:r>
            <a:endParaRPr lang="en-US" sz="1750" dirty="0"/>
          </a:p>
        </p:txBody>
      </p:sp>
      <p:sp>
        <p:nvSpPr>
          <p:cNvPr id="9" name="Text 6"/>
          <p:cNvSpPr/>
          <p:nvPr/>
        </p:nvSpPr>
        <p:spPr>
          <a:xfrm>
            <a:off x="793790" y="488727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model facilitated detailed computational analysis to assess structural behavior.</a:t>
            </a:r>
            <a:endParaRPr lang="en-US" sz="1750" dirty="0"/>
          </a:p>
        </p:txBody>
      </p:sp>
      <p:sp>
        <p:nvSpPr>
          <p:cNvPr id="10" name="Text 7"/>
          <p:cNvSpPr/>
          <p:nvPr/>
        </p:nvSpPr>
        <p:spPr>
          <a:xfrm>
            <a:off x="793790" y="5953244"/>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11" name="Text 8"/>
          <p:cNvSpPr/>
          <p:nvPr/>
        </p:nvSpPr>
        <p:spPr>
          <a:xfrm>
            <a:off x="793790" y="7002185"/>
            <a:ext cx="57276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793790" y="2388394"/>
            <a:ext cx="3402330" cy="425291"/>
          </a:xfrm>
          <a:prstGeom prst="rect">
            <a:avLst/>
          </a:prstGeom>
          <a:noFill/>
          <a:ln/>
        </p:spPr>
        <p:txBody>
          <a:bodyPr wrap="none" lIns="0" tIns="0" rIns="0" bIns="0" rtlCol="0" anchor="t"/>
          <a:lstStyle/>
          <a:p>
            <a:pPr marL="0" indent="0">
              <a:lnSpc>
                <a:spcPts val="3300"/>
              </a:lnSpc>
              <a:buNone/>
            </a:pPr>
            <a:r>
              <a:rPr lang="en-US" sz="2650" b="1" dirty="0">
                <a:solidFill>
                  <a:srgbClr val="152D47"/>
                </a:solidFill>
                <a:latin typeface="Crimson Pro Semi Bold" pitchFamily="34" charset="0"/>
                <a:ea typeface="Crimson Pro Semi Bold" pitchFamily="34" charset="-122"/>
                <a:cs typeface="Crimson Pro Semi Bold" pitchFamily="34" charset="-120"/>
              </a:rPr>
              <a:t>Stress Analysis Results</a:t>
            </a:r>
            <a:endParaRPr lang="en-US" sz="2650" dirty="0"/>
          </a:p>
        </p:txBody>
      </p:sp>
      <p:sp>
        <p:nvSpPr>
          <p:cNvPr id="3" name="Text 1"/>
          <p:cNvSpPr/>
          <p:nvPr/>
        </p:nvSpPr>
        <p:spPr>
          <a:xfrm>
            <a:off x="793790" y="3267313"/>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Compressive Stress (Max):</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2.8847 × 10⁶ Pa</a:t>
            </a:r>
            <a:r>
              <a:rPr lang="en-US" sz="1750" dirty="0">
                <a:solidFill>
                  <a:srgbClr val="4C4C4D"/>
                </a:solidFill>
                <a:latin typeface="Heebo" pitchFamily="34" charset="0"/>
                <a:ea typeface="Heebo" pitchFamily="34" charset="-122"/>
                <a:cs typeface="Heebo" pitchFamily="34" charset="-120"/>
              </a:rPr>
              <a:t>, significantly higher than tensile stress.</a:t>
            </a:r>
            <a:endParaRPr lang="en-US" sz="1750" dirty="0"/>
          </a:p>
        </p:txBody>
      </p:sp>
      <p:sp>
        <p:nvSpPr>
          <p:cNvPr id="4" name="Text 2"/>
          <p:cNvSpPr/>
          <p:nvPr/>
        </p:nvSpPr>
        <p:spPr>
          <a:xfrm>
            <a:off x="793790" y="3709511"/>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Tensile Stress (Max):</a:t>
            </a:r>
            <a:r>
              <a:rPr lang="en-US" sz="1750" dirty="0">
                <a:solidFill>
                  <a:srgbClr val="4C4C4D"/>
                </a:solidFill>
                <a:latin typeface="Heebo" pitchFamily="34" charset="0"/>
                <a:ea typeface="Heebo" pitchFamily="34" charset="-122"/>
                <a:cs typeface="Heebo" pitchFamily="34" charset="-120"/>
              </a:rPr>
              <a:t> </a:t>
            </a:r>
            <a:r>
              <a:rPr lang="en-US" sz="1750" b="1" dirty="0">
                <a:solidFill>
                  <a:srgbClr val="4C4C4D"/>
                </a:solidFill>
                <a:latin typeface="Heebo" pitchFamily="34" charset="0"/>
                <a:ea typeface="Heebo" pitchFamily="34" charset="-122"/>
                <a:cs typeface="Heebo" pitchFamily="34" charset="-120"/>
              </a:rPr>
              <a:t>2.4656 × 10⁵ Pa</a:t>
            </a:r>
            <a:r>
              <a:rPr lang="en-US" sz="1750" dirty="0">
                <a:solidFill>
                  <a:srgbClr val="4C4C4D"/>
                </a:solidFill>
                <a:latin typeface="Heebo" pitchFamily="34" charset="0"/>
                <a:ea typeface="Heebo" pitchFamily="34" charset="-122"/>
                <a:cs typeface="Heebo" pitchFamily="34" charset="-120"/>
              </a:rPr>
              <a:t>, relatively lower.</a:t>
            </a:r>
            <a:endParaRPr lang="en-US" sz="1750" dirty="0"/>
          </a:p>
        </p:txBody>
      </p:sp>
      <p:sp>
        <p:nvSpPr>
          <p:cNvPr id="5" name="Text 3"/>
          <p:cNvSpPr/>
          <p:nvPr/>
        </p:nvSpPr>
        <p:spPr>
          <a:xfrm>
            <a:off x="793790" y="4151709"/>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Interpretation:</a:t>
            </a:r>
            <a:endParaRPr lang="en-US" sz="1750" dirty="0"/>
          </a:p>
        </p:txBody>
      </p:sp>
      <p:sp>
        <p:nvSpPr>
          <p:cNvPr id="6" name="Text 4"/>
          <p:cNvSpPr/>
          <p:nvPr/>
        </p:nvSpPr>
        <p:spPr>
          <a:xfrm>
            <a:off x="793790" y="4593908"/>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Compressive forces dominate</a:t>
            </a:r>
            <a:r>
              <a:rPr lang="en-US" sz="1750" dirty="0">
                <a:solidFill>
                  <a:srgbClr val="4C4C4D"/>
                </a:solidFill>
                <a:latin typeface="Heebo" pitchFamily="34" charset="0"/>
                <a:ea typeface="Heebo" pitchFamily="34" charset="-122"/>
                <a:cs typeface="Heebo" pitchFamily="34" charset="-120"/>
              </a:rPr>
              <a:t>, potentially approaching the material’s compressive strength limit in certain regions.</a:t>
            </a:r>
            <a:endParaRPr lang="en-US" sz="1750" dirty="0"/>
          </a:p>
        </p:txBody>
      </p:sp>
      <p:sp>
        <p:nvSpPr>
          <p:cNvPr id="7" name="Text 5"/>
          <p:cNvSpPr/>
          <p:nvPr/>
        </p:nvSpPr>
        <p:spPr>
          <a:xfrm>
            <a:off x="793790" y="5036106"/>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Tensile stresses</a:t>
            </a:r>
            <a:r>
              <a:rPr lang="en-US" sz="1750" dirty="0">
                <a:solidFill>
                  <a:srgbClr val="4C4C4D"/>
                </a:solidFill>
                <a:latin typeface="Heebo" pitchFamily="34" charset="0"/>
                <a:ea typeface="Heebo" pitchFamily="34" charset="-122"/>
                <a:cs typeface="Heebo" pitchFamily="34" charset="-120"/>
              </a:rPr>
              <a:t> are present but not as significant.</a:t>
            </a:r>
            <a:endParaRPr lang="en-US" sz="1750" dirty="0"/>
          </a:p>
        </p:txBody>
      </p:sp>
      <p:sp>
        <p:nvSpPr>
          <p:cNvPr id="8" name="Text 6"/>
          <p:cNvSpPr/>
          <p:nvPr/>
        </p:nvSpPr>
        <p:spPr>
          <a:xfrm>
            <a:off x="793790" y="547830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Conclusion:</a:t>
            </a:r>
            <a:r>
              <a:rPr lang="en-US" sz="1750" dirty="0">
                <a:solidFill>
                  <a:srgbClr val="4C4C4D"/>
                </a:solidFill>
                <a:latin typeface="Heebo" pitchFamily="34" charset="0"/>
                <a:ea typeface="Heebo" pitchFamily="34" charset="-122"/>
                <a:cs typeface="Heebo" pitchFamily="34" charset="-120"/>
              </a:rPr>
              <a:t> The structure must be able to </a:t>
            </a:r>
            <a:r>
              <a:rPr lang="en-US" sz="1750" b="1" dirty="0">
                <a:solidFill>
                  <a:srgbClr val="4C4C4D"/>
                </a:solidFill>
                <a:latin typeface="Heebo" pitchFamily="34" charset="0"/>
                <a:ea typeface="Heebo" pitchFamily="34" charset="-122"/>
                <a:cs typeface="Heebo" pitchFamily="34" charset="-120"/>
              </a:rPr>
              <a:t>withstand high compressive loads</a:t>
            </a:r>
            <a:r>
              <a:rPr lang="en-US" sz="1750" dirty="0">
                <a:solidFill>
                  <a:srgbClr val="4C4C4D"/>
                </a:solidFill>
                <a:latin typeface="Heebo" pitchFamily="34" charset="0"/>
                <a:ea typeface="Heebo" pitchFamily="34" charset="-122"/>
                <a:cs typeface="Heebo" pitchFamily="34" charset="-120"/>
              </a:rPr>
              <a:t> to prevent failure.</a:t>
            </a:r>
            <a:endParaRPr lang="en-US" sz="17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608767" y="478274"/>
            <a:ext cx="2609017" cy="325993"/>
          </a:xfrm>
          <a:prstGeom prst="rect">
            <a:avLst/>
          </a:prstGeom>
          <a:noFill/>
          <a:ln/>
        </p:spPr>
        <p:txBody>
          <a:bodyPr wrap="none" lIns="0" tIns="0" rIns="0" bIns="0" rtlCol="0" anchor="t"/>
          <a:lstStyle/>
          <a:p>
            <a:pPr marL="0" indent="0">
              <a:lnSpc>
                <a:spcPts val="2550"/>
              </a:lnSpc>
              <a:buNone/>
            </a:pPr>
            <a:r>
              <a:rPr lang="en-US" sz="2050" dirty="0">
                <a:solidFill>
                  <a:srgbClr val="152D47"/>
                </a:solidFill>
                <a:latin typeface="Crimson Pro Semi Bold" pitchFamily="34" charset="0"/>
                <a:ea typeface="Crimson Pro Semi Bold" pitchFamily="34" charset="-122"/>
                <a:cs typeface="Crimson Pro Semi Bold" pitchFamily="34" charset="-120"/>
              </a:rPr>
              <a:t>Plastic hinges</a:t>
            </a:r>
            <a:endParaRPr lang="en-US" sz="2050" dirty="0"/>
          </a:p>
        </p:txBody>
      </p:sp>
      <p:sp>
        <p:nvSpPr>
          <p:cNvPr id="3" name="Text 1"/>
          <p:cNvSpPr/>
          <p:nvPr/>
        </p:nvSpPr>
        <p:spPr>
          <a:xfrm>
            <a:off x="608767" y="1152049"/>
            <a:ext cx="13412867" cy="278249"/>
          </a:xfrm>
          <a:prstGeom prst="rect">
            <a:avLst/>
          </a:prstGeom>
          <a:noFill/>
          <a:ln/>
        </p:spPr>
        <p:txBody>
          <a:bodyPr wrap="none" lIns="0" tIns="0" rIns="0" bIns="0" rtlCol="0" anchor="t"/>
          <a:lstStyle/>
          <a:p>
            <a:pPr marL="0" indent="0" algn="ctr">
              <a:lnSpc>
                <a:spcPts val="2150"/>
              </a:lnSpc>
              <a:buNone/>
            </a:pPr>
            <a:r>
              <a:rPr lang="en-US" sz="1350" dirty="0">
                <a:solidFill>
                  <a:srgbClr val="4C4C4D"/>
                </a:solidFill>
                <a:latin typeface="Heebo" pitchFamily="34" charset="0"/>
                <a:ea typeface="Heebo" pitchFamily="34" charset="-122"/>
                <a:cs typeface="Heebo" pitchFamily="34" charset="-120"/>
              </a:rPr>
              <a:t>EPPL 1</a:t>
            </a:r>
            <a:endParaRPr lang="en-US" sz="1350" dirty="0"/>
          </a:p>
        </p:txBody>
      </p:sp>
      <p:pic>
        <p:nvPicPr>
          <p:cNvPr id="4" name="Image 0" descr="preencoded.png"/>
          <p:cNvPicPr>
            <a:picLocks noChangeAspect="1"/>
          </p:cNvPicPr>
          <p:nvPr/>
        </p:nvPicPr>
        <p:blipFill>
          <a:blip r:embed="rId3"/>
          <a:stretch>
            <a:fillRect/>
          </a:stretch>
        </p:blipFill>
        <p:spPr>
          <a:xfrm>
            <a:off x="2172533" y="1625918"/>
            <a:ext cx="10285333" cy="618529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51986" y="679966"/>
            <a:ext cx="13326427" cy="298133"/>
          </a:xfrm>
          <a:prstGeom prst="rect">
            <a:avLst/>
          </a:prstGeom>
          <a:noFill/>
          <a:ln/>
        </p:spPr>
        <p:txBody>
          <a:bodyPr wrap="none" lIns="0" tIns="0" rIns="0" bIns="0" rtlCol="0" anchor="t"/>
          <a:lstStyle/>
          <a:p>
            <a:pPr marL="0" indent="0" algn="ctr">
              <a:lnSpc>
                <a:spcPts val="2300"/>
              </a:lnSpc>
              <a:buNone/>
            </a:pPr>
            <a:r>
              <a:rPr lang="en-US" sz="1450" dirty="0">
                <a:solidFill>
                  <a:srgbClr val="4C4C4D"/>
                </a:solidFill>
                <a:latin typeface="Heebo" pitchFamily="34" charset="0"/>
                <a:ea typeface="Heebo" pitchFamily="34" charset="-122"/>
                <a:cs typeface="Heebo" pitchFamily="34" charset="-120"/>
              </a:rPr>
              <a:t>EPPL 3</a:t>
            </a:r>
            <a:endParaRPr lang="en-US" sz="1450" dirty="0"/>
          </a:p>
        </p:txBody>
      </p:sp>
      <p:pic>
        <p:nvPicPr>
          <p:cNvPr id="3" name="Image 0" descr="preencoded.png"/>
          <p:cNvPicPr>
            <a:picLocks noChangeAspect="1"/>
          </p:cNvPicPr>
          <p:nvPr/>
        </p:nvPicPr>
        <p:blipFill>
          <a:blip r:embed="rId3"/>
          <a:stretch>
            <a:fillRect/>
          </a:stretch>
        </p:blipFill>
        <p:spPr>
          <a:xfrm>
            <a:off x="1842373" y="1187648"/>
            <a:ext cx="10945654" cy="65823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793790" y="1725097"/>
            <a:ext cx="3594021" cy="425291"/>
          </a:xfrm>
          <a:prstGeom prst="rect">
            <a:avLst/>
          </a:prstGeom>
          <a:noFill/>
          <a:ln/>
        </p:spPr>
        <p:txBody>
          <a:bodyPr wrap="none" lIns="0" tIns="0" rIns="0" bIns="0" rtlCol="0" anchor="t"/>
          <a:lstStyle/>
          <a:p>
            <a:pPr marL="0" indent="0">
              <a:lnSpc>
                <a:spcPts val="3300"/>
              </a:lnSpc>
              <a:buNone/>
            </a:pPr>
            <a:r>
              <a:rPr lang="en-US" sz="2650" b="1" dirty="0">
                <a:solidFill>
                  <a:srgbClr val="152D47"/>
                </a:solidFill>
                <a:latin typeface="Crimson Pro Semi Bold" pitchFamily="34" charset="0"/>
                <a:ea typeface="Crimson Pro Semi Bold" pitchFamily="34" charset="-122"/>
                <a:cs typeface="Crimson Pro Semi Bold" pitchFamily="34" charset="-120"/>
              </a:rPr>
              <a:t>EPPL1 vs. EPPL3 Analysis</a:t>
            </a:r>
            <a:endParaRPr lang="en-US" sz="2650" dirty="0"/>
          </a:p>
        </p:txBody>
      </p:sp>
      <p:sp>
        <p:nvSpPr>
          <p:cNvPr id="3" name="Text 1"/>
          <p:cNvSpPr/>
          <p:nvPr/>
        </p:nvSpPr>
        <p:spPr>
          <a:xfrm>
            <a:off x="793790" y="260401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EPPL1:</a:t>
            </a:r>
            <a:endParaRPr lang="en-US" sz="1750" dirty="0"/>
          </a:p>
        </p:txBody>
      </p:sp>
      <p:sp>
        <p:nvSpPr>
          <p:cNvPr id="4" name="Text 2"/>
          <p:cNvSpPr/>
          <p:nvPr/>
        </p:nvSpPr>
        <p:spPr>
          <a:xfrm>
            <a:off x="793790" y="3046214"/>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Provides a </a:t>
            </a:r>
            <a:r>
              <a:rPr lang="en-US" sz="1750" b="1" dirty="0">
                <a:solidFill>
                  <a:srgbClr val="4C4C4D"/>
                </a:solidFill>
                <a:latin typeface="Heebo" pitchFamily="34" charset="0"/>
                <a:ea typeface="Heebo" pitchFamily="34" charset="-122"/>
                <a:cs typeface="Heebo" pitchFamily="34" charset="-120"/>
              </a:rPr>
              <a:t>snapshot at 0.47 seconds</a:t>
            </a:r>
            <a:r>
              <a:rPr lang="en-US" sz="1750" dirty="0">
                <a:solidFill>
                  <a:srgbClr val="4C4C4D"/>
                </a:solidFill>
                <a:latin typeface="Heebo" pitchFamily="34" charset="0"/>
                <a:ea typeface="Heebo" pitchFamily="34" charset="-122"/>
                <a:cs typeface="Heebo" pitchFamily="34" charset="-120"/>
              </a:rPr>
              <a:t> but lacks sufficient data for in-depth interpretation.</a:t>
            </a:r>
            <a:endParaRPr lang="en-US" sz="1750" dirty="0"/>
          </a:p>
        </p:txBody>
      </p:sp>
      <p:sp>
        <p:nvSpPr>
          <p:cNvPr id="5" name="Text 3"/>
          <p:cNvSpPr/>
          <p:nvPr/>
        </p:nvSpPr>
        <p:spPr>
          <a:xfrm>
            <a:off x="793790" y="348841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EPPL3:</a:t>
            </a:r>
            <a:endParaRPr lang="en-US" sz="1750" dirty="0"/>
          </a:p>
        </p:txBody>
      </p:sp>
      <p:sp>
        <p:nvSpPr>
          <p:cNvPr id="6" name="Text 4"/>
          <p:cNvSpPr/>
          <p:nvPr/>
        </p:nvSpPr>
        <p:spPr>
          <a:xfrm>
            <a:off x="793790" y="3930610"/>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Exhibits a </a:t>
            </a:r>
            <a:r>
              <a:rPr lang="en-US" sz="1750" b="1" dirty="0">
                <a:solidFill>
                  <a:srgbClr val="4C4C4D"/>
                </a:solidFill>
                <a:latin typeface="Heebo" pitchFamily="34" charset="0"/>
                <a:ea typeface="Heebo" pitchFamily="34" charset="-122"/>
                <a:cs typeface="Heebo" pitchFamily="34" charset="-120"/>
              </a:rPr>
              <a:t>comprehensive distribution</a:t>
            </a:r>
            <a:r>
              <a:rPr lang="en-US" sz="1750" dirty="0">
                <a:solidFill>
                  <a:srgbClr val="4C4C4D"/>
                </a:solidFill>
                <a:latin typeface="Heebo" pitchFamily="34" charset="0"/>
                <a:ea typeface="Heebo" pitchFamily="34" charset="-122"/>
                <a:cs typeface="Heebo" pitchFamily="34" charset="-120"/>
              </a:rPr>
              <a:t> with values ranging from </a:t>
            </a:r>
            <a:r>
              <a:rPr lang="en-US" sz="1750" b="1" dirty="0">
                <a:solidFill>
                  <a:srgbClr val="4C4C4D"/>
                </a:solidFill>
                <a:latin typeface="Heebo" pitchFamily="34" charset="0"/>
                <a:ea typeface="Heebo" pitchFamily="34" charset="-122"/>
                <a:cs typeface="Heebo" pitchFamily="34" charset="-120"/>
              </a:rPr>
              <a:t>0.07906 to -0.10811</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7" name="Text 5"/>
          <p:cNvSpPr/>
          <p:nvPr/>
        </p:nvSpPr>
        <p:spPr>
          <a:xfrm>
            <a:off x="793790" y="4372808"/>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Highlights </a:t>
            </a:r>
            <a:r>
              <a:rPr lang="en-US" sz="1750" b="1" dirty="0">
                <a:solidFill>
                  <a:srgbClr val="4C4C4D"/>
                </a:solidFill>
                <a:latin typeface="Heebo" pitchFamily="34" charset="0"/>
                <a:ea typeface="Heebo" pitchFamily="34" charset="-122"/>
                <a:cs typeface="Heebo" pitchFamily="34" charset="-120"/>
              </a:rPr>
              <a:t>significant variations</a:t>
            </a:r>
            <a:r>
              <a:rPr lang="en-US" sz="1750" dirty="0">
                <a:solidFill>
                  <a:srgbClr val="4C4C4D"/>
                </a:solidFill>
                <a:latin typeface="Heebo" pitchFamily="34" charset="0"/>
                <a:ea typeface="Heebo" pitchFamily="34" charset="-122"/>
                <a:cs typeface="Heebo" pitchFamily="34" charset="-120"/>
              </a:rPr>
              <a:t>, suggesting </a:t>
            </a:r>
            <a:r>
              <a:rPr lang="en-US" sz="1750" b="1" dirty="0">
                <a:solidFill>
                  <a:srgbClr val="4C4C4D"/>
                </a:solidFill>
                <a:latin typeface="Heebo" pitchFamily="34" charset="0"/>
                <a:ea typeface="Heebo" pitchFamily="34" charset="-122"/>
                <a:cs typeface="Heebo" pitchFamily="34" charset="-120"/>
              </a:rPr>
              <a:t>complex structural behavior</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8" name="Text 6"/>
          <p:cNvSpPr/>
          <p:nvPr/>
        </p:nvSpPr>
        <p:spPr>
          <a:xfrm>
            <a:off x="793790" y="4815007"/>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Conclusion:</a:t>
            </a:r>
            <a:endParaRPr lang="en-US" sz="1750" dirty="0"/>
          </a:p>
        </p:txBody>
      </p:sp>
      <p:sp>
        <p:nvSpPr>
          <p:cNvPr id="9" name="Text 7"/>
          <p:cNvSpPr/>
          <p:nvPr/>
        </p:nvSpPr>
        <p:spPr>
          <a:xfrm>
            <a:off x="793790" y="5257205"/>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EPPL3 identifies </a:t>
            </a:r>
            <a:r>
              <a:rPr lang="en-US" sz="1750" b="1" dirty="0">
                <a:solidFill>
                  <a:srgbClr val="4C4C4D"/>
                </a:solidFill>
                <a:latin typeface="Heebo" pitchFamily="34" charset="0"/>
                <a:ea typeface="Heebo" pitchFamily="34" charset="-122"/>
                <a:cs typeface="Heebo" pitchFamily="34" charset="-120"/>
              </a:rPr>
              <a:t>critical areas of interest</a:t>
            </a:r>
            <a:r>
              <a:rPr lang="en-US" sz="1750" dirty="0">
                <a:solidFill>
                  <a:srgbClr val="4C4C4D"/>
                </a:solidFill>
                <a:latin typeface="Heebo" pitchFamily="34" charset="0"/>
                <a:ea typeface="Heebo" pitchFamily="34" charset="-122"/>
                <a:cs typeface="Heebo" pitchFamily="34" charset="-120"/>
              </a:rPr>
              <a:t> or </a:t>
            </a:r>
            <a:r>
              <a:rPr lang="en-US" sz="1750" b="1" dirty="0">
                <a:solidFill>
                  <a:srgbClr val="4C4C4D"/>
                </a:solidFill>
                <a:latin typeface="Heebo" pitchFamily="34" charset="0"/>
                <a:ea typeface="Heebo" pitchFamily="34" charset="-122"/>
                <a:cs typeface="Heebo" pitchFamily="34" charset="-120"/>
              </a:rPr>
              <a:t>potential concerns</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10" name="Text 8"/>
          <p:cNvSpPr/>
          <p:nvPr/>
        </p:nvSpPr>
        <p:spPr>
          <a:xfrm>
            <a:off x="793790" y="5699403"/>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More </a:t>
            </a:r>
            <a:r>
              <a:rPr lang="en-US" sz="1750" b="1" dirty="0">
                <a:solidFill>
                  <a:srgbClr val="4C4C4D"/>
                </a:solidFill>
                <a:latin typeface="Heebo" pitchFamily="34" charset="0"/>
                <a:ea typeface="Heebo" pitchFamily="34" charset="-122"/>
                <a:cs typeface="Heebo" pitchFamily="34" charset="-120"/>
              </a:rPr>
              <a:t>detailed data for EPPL1</a:t>
            </a:r>
            <a:r>
              <a:rPr lang="en-US" sz="1750" dirty="0">
                <a:solidFill>
                  <a:srgbClr val="4C4C4D"/>
                </a:solidFill>
                <a:latin typeface="Heebo" pitchFamily="34" charset="0"/>
                <a:ea typeface="Heebo" pitchFamily="34" charset="-122"/>
                <a:cs typeface="Heebo" pitchFamily="34" charset="-120"/>
              </a:rPr>
              <a:t> would improve the analysis.</a:t>
            </a:r>
            <a:endParaRPr lang="en-US" sz="1750" dirty="0"/>
          </a:p>
        </p:txBody>
      </p:sp>
      <p:sp>
        <p:nvSpPr>
          <p:cNvPr id="11" name="Text 9"/>
          <p:cNvSpPr/>
          <p:nvPr/>
        </p:nvSpPr>
        <p:spPr>
          <a:xfrm>
            <a:off x="793790" y="6141601"/>
            <a:ext cx="13042821" cy="362903"/>
          </a:xfrm>
          <a:prstGeom prst="rect">
            <a:avLst/>
          </a:prstGeom>
          <a:noFill/>
          <a:ln/>
        </p:spPr>
        <p:txBody>
          <a:bodyPr wrap="none" lIns="0" tIns="0" rIns="0" bIns="0" rtlCol="0" anchor="t"/>
          <a:lstStyle/>
          <a:p>
            <a:pPr marL="685800" lvl="1"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Emphasizes the </a:t>
            </a:r>
            <a:r>
              <a:rPr lang="en-US" sz="1750" b="1" dirty="0">
                <a:solidFill>
                  <a:srgbClr val="4C4C4D"/>
                </a:solidFill>
                <a:latin typeface="Heebo" pitchFamily="34" charset="0"/>
                <a:ea typeface="Heebo" pitchFamily="34" charset="-122"/>
                <a:cs typeface="Heebo" pitchFamily="34" charset="-120"/>
              </a:rPr>
              <a:t>importance of refined simulations</a:t>
            </a:r>
            <a:r>
              <a:rPr lang="en-US" sz="1750" dirty="0">
                <a:solidFill>
                  <a:srgbClr val="4C4C4D"/>
                </a:solidFill>
                <a:latin typeface="Heebo" pitchFamily="34" charset="0"/>
                <a:ea typeface="Heebo" pitchFamily="34" charset="-122"/>
                <a:cs typeface="Heebo" pitchFamily="34" charset="-120"/>
              </a:rPr>
              <a:t> for capturing the structure’s full response.</a:t>
            </a:r>
            <a:endParaRPr lang="en-US" sz="17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566618" y="445175"/>
            <a:ext cx="4047292" cy="505778"/>
          </a:xfrm>
          <a:prstGeom prst="rect">
            <a:avLst/>
          </a:prstGeom>
          <a:noFill/>
          <a:ln/>
        </p:spPr>
        <p:txBody>
          <a:bodyPr wrap="none" lIns="0" tIns="0" rIns="0" bIns="0" rtlCol="0" anchor="t"/>
          <a:lstStyle/>
          <a:p>
            <a:pPr marL="0" indent="0">
              <a:lnSpc>
                <a:spcPts val="3950"/>
              </a:lnSpc>
              <a:buNone/>
            </a:pPr>
            <a:r>
              <a:rPr lang="en-US" sz="3150" dirty="0">
                <a:solidFill>
                  <a:srgbClr val="152D47"/>
                </a:solidFill>
                <a:latin typeface="Crimson Pro Semi Bold" pitchFamily="34" charset="0"/>
                <a:ea typeface="Crimson Pro Semi Bold" pitchFamily="34" charset="-122"/>
                <a:cs typeface="Crimson Pro Semi Bold" pitchFamily="34" charset="-120"/>
              </a:rPr>
              <a:t>Push-Over Curve</a:t>
            </a:r>
            <a:endParaRPr lang="en-US" sz="3150" dirty="0"/>
          </a:p>
        </p:txBody>
      </p:sp>
      <p:pic>
        <p:nvPicPr>
          <p:cNvPr id="3" name="Image 0" descr="preencoded.png"/>
          <p:cNvPicPr>
            <a:picLocks noChangeAspect="1"/>
          </p:cNvPicPr>
          <p:nvPr/>
        </p:nvPicPr>
        <p:blipFill>
          <a:blip r:embed="rId3"/>
          <a:stretch>
            <a:fillRect/>
          </a:stretch>
        </p:blipFill>
        <p:spPr>
          <a:xfrm>
            <a:off x="3591639" y="1274683"/>
            <a:ext cx="7447121" cy="6070997"/>
          </a:xfrm>
          <a:prstGeom prst="rect">
            <a:avLst/>
          </a:prstGeom>
        </p:spPr>
      </p:pic>
      <p:sp>
        <p:nvSpPr>
          <p:cNvPr id="4" name="Text 1"/>
          <p:cNvSpPr/>
          <p:nvPr/>
        </p:nvSpPr>
        <p:spPr>
          <a:xfrm>
            <a:off x="566618" y="7527727"/>
            <a:ext cx="13497163" cy="259080"/>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558284" y="438626"/>
            <a:ext cx="3988475" cy="498515"/>
          </a:xfrm>
          <a:prstGeom prst="rect">
            <a:avLst/>
          </a:prstGeom>
          <a:noFill/>
          <a:ln/>
        </p:spPr>
        <p:txBody>
          <a:bodyPr wrap="none" lIns="0" tIns="0" rIns="0" bIns="0" rtlCol="0" anchor="t"/>
          <a:lstStyle/>
          <a:p>
            <a:pPr marL="0" indent="0">
              <a:lnSpc>
                <a:spcPts val="3900"/>
              </a:lnSpc>
              <a:buNone/>
            </a:pPr>
            <a:r>
              <a:rPr lang="en-US" sz="3100" dirty="0">
                <a:solidFill>
                  <a:srgbClr val="152D47"/>
                </a:solidFill>
                <a:latin typeface="Crimson Pro Semi Bold" pitchFamily="34" charset="0"/>
                <a:ea typeface="Crimson Pro Semi Bold" pitchFamily="34" charset="-122"/>
                <a:cs typeface="Crimson Pro Semi Bold" pitchFamily="34" charset="-120"/>
              </a:rPr>
              <a:t>Symmetry Procedure</a:t>
            </a:r>
            <a:endParaRPr lang="en-US" sz="3100" dirty="0"/>
          </a:p>
        </p:txBody>
      </p:sp>
      <p:sp>
        <p:nvSpPr>
          <p:cNvPr id="3" name="Text 1"/>
          <p:cNvSpPr/>
          <p:nvPr/>
        </p:nvSpPr>
        <p:spPr>
          <a:xfrm>
            <a:off x="558284" y="1176337"/>
            <a:ext cx="9141381" cy="299085"/>
          </a:xfrm>
          <a:prstGeom prst="rect">
            <a:avLst/>
          </a:prstGeom>
          <a:noFill/>
          <a:ln/>
        </p:spPr>
        <p:txBody>
          <a:bodyPr wrap="none" lIns="0" tIns="0" rIns="0" bIns="0" rtlCol="0" anchor="t"/>
          <a:lstStyle/>
          <a:p>
            <a:pPr marL="0" indent="0">
              <a:lnSpc>
                <a:spcPts val="2350"/>
              </a:lnSpc>
              <a:buNone/>
            </a:pPr>
            <a:r>
              <a:rPr lang="en-US" sz="1850" dirty="0">
                <a:solidFill>
                  <a:srgbClr val="152D47"/>
                </a:solidFill>
                <a:latin typeface="Crimson Pro Semi Bold" pitchFamily="34" charset="0"/>
                <a:ea typeface="Crimson Pro Semi Bold" pitchFamily="34" charset="-122"/>
                <a:cs typeface="Crimson Pro Semi Bold" pitchFamily="34" charset="-120"/>
              </a:rPr>
              <a:t>The other procedure that we have tried was the symmetery analysis of one forth of structure.</a:t>
            </a:r>
            <a:endParaRPr lang="en-US" sz="1850" dirty="0"/>
          </a:p>
        </p:txBody>
      </p:sp>
      <p:pic>
        <p:nvPicPr>
          <p:cNvPr id="4" name="Image 0" descr="preencoded.png"/>
          <p:cNvPicPr>
            <a:picLocks noChangeAspect="1"/>
          </p:cNvPicPr>
          <p:nvPr/>
        </p:nvPicPr>
        <p:blipFill>
          <a:blip r:embed="rId3"/>
          <a:stretch>
            <a:fillRect/>
          </a:stretch>
        </p:blipFill>
        <p:spPr>
          <a:xfrm>
            <a:off x="2562582" y="1714619"/>
            <a:ext cx="9505117" cy="5714167"/>
          </a:xfrm>
          <a:prstGeom prst="rect">
            <a:avLst/>
          </a:prstGeom>
        </p:spPr>
      </p:pic>
      <p:sp>
        <p:nvSpPr>
          <p:cNvPr id="5" name="Text 2"/>
          <p:cNvSpPr/>
          <p:nvPr/>
        </p:nvSpPr>
        <p:spPr>
          <a:xfrm>
            <a:off x="558284" y="7608213"/>
            <a:ext cx="13513832" cy="255270"/>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579001" y="455414"/>
            <a:ext cx="4135636" cy="516969"/>
          </a:xfrm>
          <a:prstGeom prst="rect">
            <a:avLst/>
          </a:prstGeom>
          <a:noFill/>
          <a:ln/>
        </p:spPr>
        <p:txBody>
          <a:bodyPr wrap="none" lIns="0" tIns="0" rIns="0" bIns="0" rtlCol="0" anchor="t"/>
          <a:lstStyle/>
          <a:p>
            <a:pPr marL="0" indent="0">
              <a:lnSpc>
                <a:spcPts val="4050"/>
              </a:lnSpc>
              <a:buNone/>
            </a:pPr>
            <a:r>
              <a:rPr lang="en-US" sz="3250" dirty="0">
                <a:solidFill>
                  <a:srgbClr val="152D47"/>
                </a:solidFill>
                <a:latin typeface="Crimson Pro Semi Bold" pitchFamily="34" charset="0"/>
                <a:ea typeface="Crimson Pro Semi Bold" pitchFamily="34" charset="-122"/>
                <a:cs typeface="Crimson Pro Semi Bold" pitchFamily="34" charset="-120"/>
              </a:rPr>
              <a:t>Interventions</a:t>
            </a:r>
            <a:endParaRPr lang="en-US" sz="3250" dirty="0"/>
          </a:p>
        </p:txBody>
      </p:sp>
      <p:pic>
        <p:nvPicPr>
          <p:cNvPr id="3" name="Image 0" descr="preencoded.png"/>
          <p:cNvPicPr>
            <a:picLocks noChangeAspect="1"/>
          </p:cNvPicPr>
          <p:nvPr/>
        </p:nvPicPr>
        <p:blipFill>
          <a:blip r:embed="rId3"/>
          <a:stretch>
            <a:fillRect/>
          </a:stretch>
        </p:blipFill>
        <p:spPr>
          <a:xfrm>
            <a:off x="579001" y="1406604"/>
            <a:ext cx="5045512" cy="2946559"/>
          </a:xfrm>
          <a:prstGeom prst="rect">
            <a:avLst/>
          </a:prstGeom>
        </p:spPr>
      </p:pic>
      <p:pic>
        <p:nvPicPr>
          <p:cNvPr id="4" name="Image 1" descr="preencoded.png"/>
          <p:cNvPicPr>
            <a:picLocks noChangeAspect="1"/>
          </p:cNvPicPr>
          <p:nvPr/>
        </p:nvPicPr>
        <p:blipFill>
          <a:blip r:embed="rId4"/>
          <a:stretch>
            <a:fillRect/>
          </a:stretch>
        </p:blipFill>
        <p:spPr>
          <a:xfrm>
            <a:off x="9045773" y="1406604"/>
            <a:ext cx="3908227" cy="3208377"/>
          </a:xfrm>
          <a:prstGeom prst="rect">
            <a:avLst/>
          </a:prstGeom>
        </p:spPr>
      </p:pic>
      <p:sp>
        <p:nvSpPr>
          <p:cNvPr id="5" name="Text 1"/>
          <p:cNvSpPr/>
          <p:nvPr/>
        </p:nvSpPr>
        <p:spPr>
          <a:xfrm>
            <a:off x="579001" y="4987171"/>
            <a:ext cx="13472398" cy="264557"/>
          </a:xfrm>
          <a:prstGeom prst="rect">
            <a:avLst/>
          </a:prstGeom>
          <a:noFill/>
          <a:ln/>
        </p:spPr>
        <p:txBody>
          <a:bodyPr wrap="none" lIns="0" tIns="0" rIns="0" bIns="0" rtlCol="0" anchor="t"/>
          <a:lstStyle/>
          <a:p>
            <a:pPr marL="0" indent="0">
              <a:lnSpc>
                <a:spcPts val="2050"/>
              </a:lnSpc>
              <a:buNone/>
            </a:pPr>
            <a:endParaRPr lang="en-US" sz="1300" dirty="0"/>
          </a:p>
        </p:txBody>
      </p:sp>
      <p:sp>
        <p:nvSpPr>
          <p:cNvPr id="6" name="Text 2"/>
          <p:cNvSpPr/>
          <p:nvPr/>
        </p:nvSpPr>
        <p:spPr>
          <a:xfrm>
            <a:off x="579001" y="5603200"/>
            <a:ext cx="3431381" cy="413504"/>
          </a:xfrm>
          <a:prstGeom prst="rect">
            <a:avLst/>
          </a:prstGeom>
          <a:noFill/>
          <a:ln/>
        </p:spPr>
        <p:txBody>
          <a:bodyPr wrap="none" lIns="0" tIns="0" rIns="0" bIns="0" rtlCol="0" anchor="t"/>
          <a:lstStyle/>
          <a:p>
            <a:pPr marL="0" indent="0">
              <a:lnSpc>
                <a:spcPts val="3250"/>
              </a:lnSpc>
              <a:buNone/>
            </a:pPr>
            <a:r>
              <a:rPr lang="en-US" sz="2600" b="1" dirty="0">
                <a:solidFill>
                  <a:srgbClr val="152D47"/>
                </a:solidFill>
                <a:latin typeface="Crimson Pro Semi Bold" pitchFamily="34" charset="0"/>
                <a:ea typeface="Crimson Pro Semi Bold" pitchFamily="34" charset="-122"/>
                <a:cs typeface="Crimson Pro Semi Bold" pitchFamily="34" charset="-120"/>
              </a:rPr>
              <a:t>Barrel Vault and Arches: </a:t>
            </a:r>
            <a:endParaRPr lang="en-US" sz="2600" dirty="0"/>
          </a:p>
        </p:txBody>
      </p:sp>
      <p:sp>
        <p:nvSpPr>
          <p:cNvPr id="7" name="Text 3"/>
          <p:cNvSpPr/>
          <p:nvPr/>
        </p:nvSpPr>
        <p:spPr>
          <a:xfrm>
            <a:off x="579001" y="6182082"/>
            <a:ext cx="4035147" cy="258485"/>
          </a:xfrm>
          <a:prstGeom prst="rect">
            <a:avLst/>
          </a:prstGeom>
          <a:noFill/>
          <a:ln/>
        </p:spPr>
        <p:txBody>
          <a:bodyPr wrap="none" lIns="0" tIns="0" rIns="0" bIns="0" rtlCol="0" anchor="t"/>
          <a:lstStyle/>
          <a:p>
            <a:pPr marL="0" indent="0">
              <a:lnSpc>
                <a:spcPts val="2000"/>
              </a:lnSpc>
              <a:buNone/>
            </a:pPr>
            <a:r>
              <a:rPr lang="en-US" sz="1600" dirty="0">
                <a:solidFill>
                  <a:srgbClr val="F44444"/>
                </a:solidFill>
                <a:latin typeface="Crimson Pro Semi Bold" pitchFamily="34" charset="0"/>
                <a:ea typeface="Crimson Pro Semi Bold" pitchFamily="34" charset="-122"/>
                <a:cs typeface="Crimson Pro Semi Bold" pitchFamily="34" charset="-120"/>
              </a:rPr>
              <a:t>FRP, vault consolidation solutions and tie-rods </a:t>
            </a:r>
            <a:endParaRPr lang="en-US" sz="1600" dirty="0"/>
          </a:p>
        </p:txBody>
      </p:sp>
      <p:sp>
        <p:nvSpPr>
          <p:cNvPr id="8" name="Text 4"/>
          <p:cNvSpPr/>
          <p:nvPr/>
        </p:nvSpPr>
        <p:spPr>
          <a:xfrm>
            <a:off x="6553200" y="5603200"/>
            <a:ext cx="3308509" cy="413504"/>
          </a:xfrm>
          <a:prstGeom prst="rect">
            <a:avLst/>
          </a:prstGeom>
          <a:noFill/>
          <a:ln/>
        </p:spPr>
        <p:txBody>
          <a:bodyPr wrap="none" lIns="0" tIns="0" rIns="0" bIns="0" rtlCol="0" anchor="t"/>
          <a:lstStyle/>
          <a:p>
            <a:pPr marL="0" indent="0">
              <a:lnSpc>
                <a:spcPts val="3250"/>
              </a:lnSpc>
              <a:buNone/>
            </a:pPr>
            <a:r>
              <a:rPr lang="en-US" sz="2600" dirty="0">
                <a:solidFill>
                  <a:srgbClr val="152D47"/>
                </a:solidFill>
                <a:latin typeface="Crimson Pro Semi Bold" pitchFamily="34" charset="0"/>
                <a:ea typeface="Crimson Pro Semi Bold" pitchFamily="34" charset="-122"/>
                <a:cs typeface="Crimson Pro Semi Bold" pitchFamily="34" charset="-120"/>
              </a:rPr>
              <a:t>Sail Vaults: </a:t>
            </a:r>
            <a:endParaRPr lang="en-US" sz="2600" dirty="0"/>
          </a:p>
        </p:txBody>
      </p:sp>
      <p:sp>
        <p:nvSpPr>
          <p:cNvPr id="9" name="Text 5"/>
          <p:cNvSpPr/>
          <p:nvPr/>
        </p:nvSpPr>
        <p:spPr>
          <a:xfrm>
            <a:off x="6553200" y="6182082"/>
            <a:ext cx="2067758" cy="258485"/>
          </a:xfrm>
          <a:prstGeom prst="rect">
            <a:avLst/>
          </a:prstGeom>
          <a:noFill/>
          <a:ln/>
        </p:spPr>
        <p:txBody>
          <a:bodyPr wrap="none" lIns="0" tIns="0" rIns="0" bIns="0" rtlCol="0" anchor="t"/>
          <a:lstStyle/>
          <a:p>
            <a:pPr marL="0" indent="0">
              <a:lnSpc>
                <a:spcPts val="2000"/>
              </a:lnSpc>
              <a:buNone/>
            </a:pPr>
            <a:r>
              <a:rPr lang="en-US" sz="1600" dirty="0">
                <a:solidFill>
                  <a:srgbClr val="F44444"/>
                </a:solidFill>
                <a:latin typeface="Crimson Pro Semi Bold" pitchFamily="34" charset="0"/>
                <a:ea typeface="Crimson Pro Semi Bold" pitchFamily="34" charset="-122"/>
                <a:cs typeface="Crimson Pro Semi Bold" pitchFamily="34" charset="-120"/>
              </a:rPr>
              <a:t>FRP</a:t>
            </a:r>
            <a:endParaRPr lang="en-US" sz="1600" dirty="0"/>
          </a:p>
        </p:txBody>
      </p:sp>
      <p:sp>
        <p:nvSpPr>
          <p:cNvPr id="10" name="Text 6"/>
          <p:cNvSpPr/>
          <p:nvPr/>
        </p:nvSpPr>
        <p:spPr>
          <a:xfrm>
            <a:off x="579001" y="6854071"/>
            <a:ext cx="3308509" cy="413504"/>
          </a:xfrm>
          <a:prstGeom prst="rect">
            <a:avLst/>
          </a:prstGeom>
          <a:noFill/>
          <a:ln/>
        </p:spPr>
        <p:txBody>
          <a:bodyPr wrap="none" lIns="0" tIns="0" rIns="0" bIns="0" rtlCol="0" anchor="t"/>
          <a:lstStyle/>
          <a:p>
            <a:pPr marL="0" indent="0">
              <a:lnSpc>
                <a:spcPts val="3250"/>
              </a:lnSpc>
              <a:buNone/>
            </a:pPr>
            <a:r>
              <a:rPr lang="en-US" sz="2600" dirty="0">
                <a:solidFill>
                  <a:srgbClr val="152D47"/>
                </a:solidFill>
                <a:latin typeface="Crimson Pro Semi Bold" pitchFamily="34" charset="0"/>
                <a:ea typeface="Crimson Pro Semi Bold" pitchFamily="34" charset="-122"/>
                <a:cs typeface="Crimson Pro Semi Bold" pitchFamily="34" charset="-120"/>
              </a:rPr>
              <a:t>Walls and Pillars: </a:t>
            </a:r>
            <a:endParaRPr lang="en-US" sz="2600" dirty="0"/>
          </a:p>
        </p:txBody>
      </p:sp>
      <p:sp>
        <p:nvSpPr>
          <p:cNvPr id="11" name="Text 7"/>
          <p:cNvSpPr/>
          <p:nvPr/>
        </p:nvSpPr>
        <p:spPr>
          <a:xfrm>
            <a:off x="579001" y="7515701"/>
            <a:ext cx="10750272" cy="258485"/>
          </a:xfrm>
          <a:prstGeom prst="rect">
            <a:avLst/>
          </a:prstGeom>
          <a:noFill/>
          <a:ln/>
        </p:spPr>
        <p:txBody>
          <a:bodyPr wrap="none" lIns="0" tIns="0" rIns="0" bIns="0" rtlCol="0" anchor="t"/>
          <a:lstStyle/>
          <a:p>
            <a:pPr marL="0" indent="0">
              <a:lnSpc>
                <a:spcPts val="2000"/>
              </a:lnSpc>
              <a:buNone/>
            </a:pPr>
            <a:r>
              <a:rPr lang="en-US" sz="1600" dirty="0">
                <a:solidFill>
                  <a:srgbClr val="F44444"/>
                </a:solidFill>
                <a:latin typeface="Crimson Pro Semi Bold" pitchFamily="34" charset="0"/>
                <a:ea typeface="Crimson Pro Semi Bold" pitchFamily="34" charset="-122"/>
                <a:cs typeface="Crimson Pro Semi Bold" pitchFamily="34" charset="-120"/>
              </a:rPr>
              <a:t>Reinforced conceret for walls and hooping steal for pillars, also we can use tie-rod to prevent out of plane response of the walls</a:t>
            </a:r>
            <a:endParaRPr lang="en-US" sz="16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885587"/>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204799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66604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1644491" y="3369112"/>
            <a:ext cx="11341298" cy="1417677"/>
          </a:xfrm>
          <a:prstGeom prst="rect">
            <a:avLst/>
          </a:prstGeom>
          <a:noFill/>
          <a:ln/>
        </p:spPr>
        <p:txBody>
          <a:bodyPr wrap="none" lIns="0" tIns="0" rIns="0" bIns="0" rtlCol="0" anchor="t"/>
          <a:lstStyle/>
          <a:p>
            <a:pPr marL="0" indent="0" algn="ctr">
              <a:lnSpc>
                <a:spcPts val="11150"/>
              </a:lnSpc>
              <a:buNone/>
            </a:pPr>
            <a:r>
              <a:rPr lang="en-US" sz="8900" b="1" dirty="0">
                <a:solidFill>
                  <a:srgbClr val="152D47"/>
                </a:solidFill>
                <a:latin typeface="Crimson Pro Semi Bold" pitchFamily="34" charset="0"/>
                <a:ea typeface="Crimson Pro Semi Bold" pitchFamily="34" charset="-122"/>
                <a:cs typeface="Crimson Pro Semi Bold" pitchFamily="34" charset="-120"/>
              </a:rPr>
              <a:t>Thank you</a:t>
            </a:r>
            <a:endParaRPr lang="en-US" sz="8900" dirty="0"/>
          </a:p>
        </p:txBody>
      </p:sp>
      <p:sp>
        <p:nvSpPr>
          <p:cNvPr id="6" name="Text 4"/>
          <p:cNvSpPr/>
          <p:nvPr/>
        </p:nvSpPr>
        <p:spPr>
          <a:xfrm>
            <a:off x="793790" y="5126950"/>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7" name="Text 5"/>
          <p:cNvSpPr/>
          <p:nvPr/>
        </p:nvSpPr>
        <p:spPr>
          <a:xfrm>
            <a:off x="793790" y="5745004"/>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6"/>
          <p:cNvSpPr/>
          <p:nvPr/>
        </p:nvSpPr>
        <p:spPr>
          <a:xfrm>
            <a:off x="793790" y="6363057"/>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9" name="Text 7"/>
          <p:cNvSpPr/>
          <p:nvPr/>
        </p:nvSpPr>
        <p:spPr>
          <a:xfrm>
            <a:off x="793790" y="6981111"/>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3875" y="411599"/>
            <a:ext cx="3742015" cy="467678"/>
          </a:xfrm>
          <a:prstGeom prst="rect">
            <a:avLst/>
          </a:prstGeom>
          <a:noFill/>
          <a:ln/>
        </p:spPr>
        <p:txBody>
          <a:bodyPr wrap="none" lIns="0" tIns="0" rIns="0" bIns="0" rtlCol="0" anchor="t"/>
          <a:lstStyle/>
          <a:p>
            <a:pPr marL="0" indent="0">
              <a:lnSpc>
                <a:spcPts val="3650"/>
              </a:lnSpc>
              <a:buNone/>
            </a:pPr>
            <a:r>
              <a:rPr lang="en-US" sz="2900" dirty="0">
                <a:solidFill>
                  <a:srgbClr val="152D47"/>
                </a:solidFill>
                <a:latin typeface="Crimson Pro Semi Bold" pitchFamily="34" charset="0"/>
                <a:ea typeface="Crimson Pro Semi Bold" pitchFamily="34" charset="-122"/>
                <a:cs typeface="Crimson Pro Semi Bold" pitchFamily="34" charset="-120"/>
              </a:rPr>
              <a:t>AutoCAD 3D Modeling</a:t>
            </a:r>
            <a:endParaRPr lang="en-US" sz="2900" dirty="0"/>
          </a:p>
        </p:txBody>
      </p:sp>
      <p:sp>
        <p:nvSpPr>
          <p:cNvPr id="3" name="Shape 1"/>
          <p:cNvSpPr/>
          <p:nvPr/>
        </p:nvSpPr>
        <p:spPr>
          <a:xfrm>
            <a:off x="740688" y="1272064"/>
            <a:ext cx="15240" cy="5574149"/>
          </a:xfrm>
          <a:prstGeom prst="roundRect">
            <a:avLst>
              <a:gd name="adj" fmla="val 147326"/>
            </a:avLst>
          </a:prstGeom>
          <a:solidFill>
            <a:srgbClr val="D8D4D4"/>
          </a:solidFill>
          <a:ln/>
        </p:spPr>
        <p:txBody>
          <a:bodyPr/>
          <a:lstStyle/>
          <a:p>
            <a:endParaRPr lang="LID4096"/>
          </a:p>
        </p:txBody>
      </p:sp>
      <p:sp>
        <p:nvSpPr>
          <p:cNvPr id="4" name="Shape 2"/>
          <p:cNvSpPr/>
          <p:nvPr/>
        </p:nvSpPr>
        <p:spPr>
          <a:xfrm>
            <a:off x="901422" y="1601153"/>
            <a:ext cx="523875" cy="15240"/>
          </a:xfrm>
          <a:prstGeom prst="roundRect">
            <a:avLst>
              <a:gd name="adj" fmla="val 147326"/>
            </a:avLst>
          </a:prstGeom>
          <a:solidFill>
            <a:srgbClr val="D8D4D4"/>
          </a:solidFill>
          <a:ln/>
        </p:spPr>
        <p:txBody>
          <a:bodyPr/>
          <a:lstStyle/>
          <a:p>
            <a:endParaRPr lang="LID4096"/>
          </a:p>
        </p:txBody>
      </p:sp>
      <p:sp>
        <p:nvSpPr>
          <p:cNvPr id="5" name="Shape 3"/>
          <p:cNvSpPr/>
          <p:nvPr/>
        </p:nvSpPr>
        <p:spPr>
          <a:xfrm>
            <a:off x="579953" y="1440418"/>
            <a:ext cx="336709" cy="336709"/>
          </a:xfrm>
          <a:prstGeom prst="roundRect">
            <a:avLst>
              <a:gd name="adj" fmla="val 6668"/>
            </a:avLst>
          </a:prstGeom>
          <a:solidFill>
            <a:srgbClr val="F2EEEE"/>
          </a:solidFill>
          <a:ln/>
        </p:spPr>
        <p:txBody>
          <a:bodyPr/>
          <a:lstStyle/>
          <a:p>
            <a:endParaRPr lang="LID4096"/>
          </a:p>
        </p:txBody>
      </p:sp>
      <p:sp>
        <p:nvSpPr>
          <p:cNvPr id="6" name="Text 4"/>
          <p:cNvSpPr/>
          <p:nvPr/>
        </p:nvSpPr>
        <p:spPr>
          <a:xfrm>
            <a:off x="708184" y="1496497"/>
            <a:ext cx="80248" cy="224552"/>
          </a:xfrm>
          <a:prstGeom prst="rect">
            <a:avLst/>
          </a:prstGeom>
          <a:noFill/>
          <a:ln/>
        </p:spPr>
        <p:txBody>
          <a:bodyPr wrap="none" lIns="0" tIns="0" rIns="0" bIns="0" rtlCol="0" anchor="t"/>
          <a:lstStyle/>
          <a:p>
            <a:pPr marL="0" indent="0" algn="ctr">
              <a:lnSpc>
                <a:spcPts val="17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1</a:t>
            </a:r>
            <a:endParaRPr lang="en-US" sz="1750" dirty="0"/>
          </a:p>
        </p:txBody>
      </p:sp>
      <p:sp>
        <p:nvSpPr>
          <p:cNvPr id="7" name="Text 5"/>
          <p:cNvSpPr/>
          <p:nvPr/>
        </p:nvSpPr>
        <p:spPr>
          <a:xfrm>
            <a:off x="1571506" y="1421725"/>
            <a:ext cx="1870948" cy="233720"/>
          </a:xfrm>
          <a:prstGeom prst="rect">
            <a:avLst/>
          </a:prstGeom>
          <a:noFill/>
          <a:ln/>
        </p:spPr>
        <p:txBody>
          <a:bodyPr wrap="none" lIns="0" tIns="0" rIns="0" bIns="0" rtlCol="0" anchor="t"/>
          <a:lstStyle/>
          <a:p>
            <a:pPr marL="0" indent="0" algn="l">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Units and Point Cloud</a:t>
            </a:r>
            <a:endParaRPr lang="en-US" sz="1450" dirty="0"/>
          </a:p>
        </p:txBody>
      </p:sp>
      <p:sp>
        <p:nvSpPr>
          <p:cNvPr id="8" name="Text 6"/>
          <p:cNvSpPr/>
          <p:nvPr/>
        </p:nvSpPr>
        <p:spPr>
          <a:xfrm>
            <a:off x="1571506" y="1805107"/>
            <a:ext cx="4911090" cy="718304"/>
          </a:xfrm>
          <a:prstGeom prst="rect">
            <a:avLst/>
          </a:prstGeom>
          <a:noFill/>
          <a:ln/>
        </p:spPr>
        <p:txBody>
          <a:bodyPr wrap="square" lIns="0" tIns="0" rIns="0" bIns="0" rtlCol="0" anchor="t"/>
          <a:lstStyle/>
          <a:p>
            <a:pPr marL="0" indent="0" algn="l">
              <a:lnSpc>
                <a:spcPts val="1850"/>
              </a:lnSpc>
              <a:buNone/>
            </a:pPr>
            <a:r>
              <a:rPr lang="en-US" sz="1150" dirty="0">
                <a:solidFill>
                  <a:srgbClr val="4C4C4D"/>
                </a:solidFill>
                <a:latin typeface="Heebo" pitchFamily="34" charset="0"/>
                <a:ea typeface="Heebo" pitchFamily="34" charset="-122"/>
                <a:cs typeface="Heebo" pitchFamily="34" charset="-120"/>
              </a:rPr>
              <a:t>The file was set to the SI system and meters using the _Units command. The provided Point Cloud file was attached in AutoCAD and rotated by 16 degrees.</a:t>
            </a:r>
            <a:endParaRPr lang="en-US" sz="1150" dirty="0"/>
          </a:p>
        </p:txBody>
      </p:sp>
      <p:sp>
        <p:nvSpPr>
          <p:cNvPr id="9" name="Shape 7"/>
          <p:cNvSpPr/>
          <p:nvPr/>
        </p:nvSpPr>
        <p:spPr>
          <a:xfrm>
            <a:off x="901422" y="3151823"/>
            <a:ext cx="523875" cy="15240"/>
          </a:xfrm>
          <a:prstGeom prst="roundRect">
            <a:avLst>
              <a:gd name="adj" fmla="val 147326"/>
            </a:avLst>
          </a:prstGeom>
          <a:solidFill>
            <a:srgbClr val="D8D4D4"/>
          </a:solidFill>
          <a:ln/>
        </p:spPr>
        <p:txBody>
          <a:bodyPr/>
          <a:lstStyle/>
          <a:p>
            <a:endParaRPr lang="LID4096"/>
          </a:p>
        </p:txBody>
      </p:sp>
      <p:sp>
        <p:nvSpPr>
          <p:cNvPr id="10" name="Shape 8"/>
          <p:cNvSpPr/>
          <p:nvPr/>
        </p:nvSpPr>
        <p:spPr>
          <a:xfrm>
            <a:off x="579953" y="2991088"/>
            <a:ext cx="336709" cy="336709"/>
          </a:xfrm>
          <a:prstGeom prst="roundRect">
            <a:avLst>
              <a:gd name="adj" fmla="val 6668"/>
            </a:avLst>
          </a:prstGeom>
          <a:solidFill>
            <a:srgbClr val="F2EEEE"/>
          </a:solidFill>
          <a:ln/>
        </p:spPr>
        <p:txBody>
          <a:bodyPr/>
          <a:lstStyle/>
          <a:p>
            <a:endParaRPr lang="LID4096"/>
          </a:p>
        </p:txBody>
      </p:sp>
      <p:sp>
        <p:nvSpPr>
          <p:cNvPr id="11" name="Text 9"/>
          <p:cNvSpPr/>
          <p:nvPr/>
        </p:nvSpPr>
        <p:spPr>
          <a:xfrm>
            <a:off x="692587" y="3047167"/>
            <a:ext cx="111443" cy="224552"/>
          </a:xfrm>
          <a:prstGeom prst="rect">
            <a:avLst/>
          </a:prstGeom>
          <a:noFill/>
          <a:ln/>
        </p:spPr>
        <p:txBody>
          <a:bodyPr wrap="none" lIns="0" tIns="0" rIns="0" bIns="0" rtlCol="0" anchor="t"/>
          <a:lstStyle/>
          <a:p>
            <a:pPr marL="0" indent="0" algn="ctr">
              <a:lnSpc>
                <a:spcPts val="17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2</a:t>
            </a:r>
            <a:endParaRPr lang="en-US" sz="1750" dirty="0"/>
          </a:p>
        </p:txBody>
      </p:sp>
      <p:sp>
        <p:nvSpPr>
          <p:cNvPr id="12" name="Text 10"/>
          <p:cNvSpPr/>
          <p:nvPr/>
        </p:nvSpPr>
        <p:spPr>
          <a:xfrm>
            <a:off x="1571506" y="2972395"/>
            <a:ext cx="2358033" cy="233720"/>
          </a:xfrm>
          <a:prstGeom prst="rect">
            <a:avLst/>
          </a:prstGeom>
          <a:noFill/>
          <a:ln/>
        </p:spPr>
        <p:txBody>
          <a:bodyPr wrap="none" lIns="0" tIns="0" rIns="0" bIns="0" rtlCol="0" anchor="t"/>
          <a:lstStyle/>
          <a:p>
            <a:pPr marL="0" indent="0" algn="l">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UCS for Plan and Vertical View</a:t>
            </a:r>
            <a:endParaRPr lang="en-US" sz="1450" dirty="0"/>
          </a:p>
        </p:txBody>
      </p:sp>
      <p:sp>
        <p:nvSpPr>
          <p:cNvPr id="13" name="Text 11"/>
          <p:cNvSpPr/>
          <p:nvPr/>
        </p:nvSpPr>
        <p:spPr>
          <a:xfrm>
            <a:off x="1571506" y="3355777"/>
            <a:ext cx="4911090" cy="478869"/>
          </a:xfrm>
          <a:prstGeom prst="rect">
            <a:avLst/>
          </a:prstGeom>
          <a:noFill/>
          <a:ln/>
        </p:spPr>
        <p:txBody>
          <a:bodyPr wrap="square" lIns="0" tIns="0" rIns="0" bIns="0" rtlCol="0" anchor="t"/>
          <a:lstStyle/>
          <a:p>
            <a:pPr marL="0" indent="0" algn="l">
              <a:lnSpc>
                <a:spcPts val="1850"/>
              </a:lnSpc>
              <a:buNone/>
            </a:pPr>
            <a:r>
              <a:rPr lang="en-US" sz="1150" dirty="0">
                <a:solidFill>
                  <a:srgbClr val="4C4C4D"/>
                </a:solidFill>
                <a:latin typeface="Heebo" pitchFamily="34" charset="0"/>
                <a:ea typeface="Heebo" pitchFamily="34" charset="-122"/>
                <a:cs typeface="Heebo" pitchFamily="34" charset="-120"/>
              </a:rPr>
              <a:t>UCS was defined for the plan and vertical view to draw the walls, arches, and vaults accurately.</a:t>
            </a:r>
            <a:endParaRPr lang="en-US" sz="1150" dirty="0"/>
          </a:p>
        </p:txBody>
      </p:sp>
      <p:sp>
        <p:nvSpPr>
          <p:cNvPr id="14" name="Shape 12"/>
          <p:cNvSpPr/>
          <p:nvPr/>
        </p:nvSpPr>
        <p:spPr>
          <a:xfrm>
            <a:off x="901422" y="4463058"/>
            <a:ext cx="523875" cy="15240"/>
          </a:xfrm>
          <a:prstGeom prst="roundRect">
            <a:avLst>
              <a:gd name="adj" fmla="val 147326"/>
            </a:avLst>
          </a:prstGeom>
          <a:solidFill>
            <a:srgbClr val="D8D4D4"/>
          </a:solidFill>
          <a:ln/>
        </p:spPr>
        <p:txBody>
          <a:bodyPr/>
          <a:lstStyle/>
          <a:p>
            <a:endParaRPr lang="LID4096"/>
          </a:p>
        </p:txBody>
      </p:sp>
      <p:sp>
        <p:nvSpPr>
          <p:cNvPr id="15" name="Shape 13"/>
          <p:cNvSpPr/>
          <p:nvPr/>
        </p:nvSpPr>
        <p:spPr>
          <a:xfrm>
            <a:off x="579953" y="4302323"/>
            <a:ext cx="336709" cy="336709"/>
          </a:xfrm>
          <a:prstGeom prst="roundRect">
            <a:avLst>
              <a:gd name="adj" fmla="val 6668"/>
            </a:avLst>
          </a:prstGeom>
          <a:solidFill>
            <a:srgbClr val="F2EEEE"/>
          </a:solidFill>
          <a:ln/>
        </p:spPr>
        <p:txBody>
          <a:bodyPr/>
          <a:lstStyle/>
          <a:p>
            <a:endParaRPr lang="LID4096"/>
          </a:p>
        </p:txBody>
      </p:sp>
      <p:sp>
        <p:nvSpPr>
          <p:cNvPr id="16" name="Text 14"/>
          <p:cNvSpPr/>
          <p:nvPr/>
        </p:nvSpPr>
        <p:spPr>
          <a:xfrm>
            <a:off x="694253" y="4358402"/>
            <a:ext cx="108109" cy="224552"/>
          </a:xfrm>
          <a:prstGeom prst="rect">
            <a:avLst/>
          </a:prstGeom>
          <a:noFill/>
          <a:ln/>
        </p:spPr>
        <p:txBody>
          <a:bodyPr wrap="none" lIns="0" tIns="0" rIns="0" bIns="0" rtlCol="0" anchor="t"/>
          <a:lstStyle/>
          <a:p>
            <a:pPr marL="0" indent="0" algn="ctr">
              <a:lnSpc>
                <a:spcPts val="17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3</a:t>
            </a:r>
            <a:endParaRPr lang="en-US" sz="1750" dirty="0"/>
          </a:p>
        </p:txBody>
      </p:sp>
      <p:sp>
        <p:nvSpPr>
          <p:cNvPr id="17" name="Text 15"/>
          <p:cNvSpPr/>
          <p:nvPr/>
        </p:nvSpPr>
        <p:spPr>
          <a:xfrm>
            <a:off x="1571506" y="4283631"/>
            <a:ext cx="2194203" cy="233720"/>
          </a:xfrm>
          <a:prstGeom prst="rect">
            <a:avLst/>
          </a:prstGeom>
          <a:noFill/>
          <a:ln/>
        </p:spPr>
        <p:txBody>
          <a:bodyPr wrap="none" lIns="0" tIns="0" rIns="0" bIns="0" rtlCol="0" anchor="t"/>
          <a:lstStyle/>
          <a:p>
            <a:pPr marL="0" indent="0" algn="l">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Designing Arches and Vaults</a:t>
            </a:r>
            <a:endParaRPr lang="en-US" sz="1450" dirty="0"/>
          </a:p>
        </p:txBody>
      </p:sp>
      <p:sp>
        <p:nvSpPr>
          <p:cNvPr id="18" name="Text 16"/>
          <p:cNvSpPr/>
          <p:nvPr/>
        </p:nvSpPr>
        <p:spPr>
          <a:xfrm>
            <a:off x="1571506" y="4667012"/>
            <a:ext cx="4911090" cy="718304"/>
          </a:xfrm>
          <a:prstGeom prst="rect">
            <a:avLst/>
          </a:prstGeom>
          <a:noFill/>
          <a:ln/>
        </p:spPr>
        <p:txBody>
          <a:bodyPr wrap="square" lIns="0" tIns="0" rIns="0" bIns="0" rtlCol="0" anchor="t"/>
          <a:lstStyle/>
          <a:p>
            <a:pPr marL="0" indent="0" algn="l">
              <a:lnSpc>
                <a:spcPts val="1850"/>
              </a:lnSpc>
              <a:buNone/>
            </a:pPr>
            <a:r>
              <a:rPr lang="en-US" sz="1150" dirty="0">
                <a:solidFill>
                  <a:srgbClr val="4C4C4D"/>
                </a:solidFill>
                <a:latin typeface="Heebo" pitchFamily="34" charset="0"/>
                <a:ea typeface="Heebo" pitchFamily="34" charset="-122"/>
                <a:cs typeface="Heebo" pitchFamily="34" charset="-120"/>
              </a:rPr>
              <a:t>The arches and vaults were designed using the Subtract command with elliptical geometry, ensuring accurate representation of the actual structure.</a:t>
            </a:r>
            <a:endParaRPr lang="en-US" sz="1150" dirty="0"/>
          </a:p>
        </p:txBody>
      </p:sp>
      <p:sp>
        <p:nvSpPr>
          <p:cNvPr id="19" name="Shape 17"/>
          <p:cNvSpPr/>
          <p:nvPr/>
        </p:nvSpPr>
        <p:spPr>
          <a:xfrm>
            <a:off x="901422" y="6013728"/>
            <a:ext cx="523875" cy="15240"/>
          </a:xfrm>
          <a:prstGeom prst="roundRect">
            <a:avLst>
              <a:gd name="adj" fmla="val 147326"/>
            </a:avLst>
          </a:prstGeom>
          <a:solidFill>
            <a:srgbClr val="D8D4D4"/>
          </a:solidFill>
          <a:ln/>
        </p:spPr>
        <p:txBody>
          <a:bodyPr/>
          <a:lstStyle/>
          <a:p>
            <a:endParaRPr lang="LID4096"/>
          </a:p>
        </p:txBody>
      </p:sp>
      <p:sp>
        <p:nvSpPr>
          <p:cNvPr id="20" name="Shape 18"/>
          <p:cNvSpPr/>
          <p:nvPr/>
        </p:nvSpPr>
        <p:spPr>
          <a:xfrm>
            <a:off x="579953" y="5852993"/>
            <a:ext cx="336709" cy="336709"/>
          </a:xfrm>
          <a:prstGeom prst="roundRect">
            <a:avLst>
              <a:gd name="adj" fmla="val 6668"/>
            </a:avLst>
          </a:prstGeom>
          <a:solidFill>
            <a:srgbClr val="F2EEEE"/>
          </a:solidFill>
          <a:ln/>
        </p:spPr>
        <p:txBody>
          <a:bodyPr/>
          <a:lstStyle/>
          <a:p>
            <a:endParaRPr lang="LID4096"/>
          </a:p>
        </p:txBody>
      </p:sp>
      <p:sp>
        <p:nvSpPr>
          <p:cNvPr id="21" name="Text 19"/>
          <p:cNvSpPr/>
          <p:nvPr/>
        </p:nvSpPr>
        <p:spPr>
          <a:xfrm>
            <a:off x="689015" y="5909072"/>
            <a:ext cx="118467" cy="224552"/>
          </a:xfrm>
          <a:prstGeom prst="rect">
            <a:avLst/>
          </a:prstGeom>
          <a:noFill/>
          <a:ln/>
        </p:spPr>
        <p:txBody>
          <a:bodyPr wrap="none" lIns="0" tIns="0" rIns="0" bIns="0" rtlCol="0" anchor="t"/>
          <a:lstStyle/>
          <a:p>
            <a:pPr marL="0" indent="0" algn="ctr">
              <a:lnSpc>
                <a:spcPts val="17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4</a:t>
            </a:r>
            <a:endParaRPr lang="en-US" sz="1750" dirty="0"/>
          </a:p>
        </p:txBody>
      </p:sp>
      <p:sp>
        <p:nvSpPr>
          <p:cNvPr id="22" name="Text 20"/>
          <p:cNvSpPr/>
          <p:nvPr/>
        </p:nvSpPr>
        <p:spPr>
          <a:xfrm>
            <a:off x="1571506" y="5834301"/>
            <a:ext cx="2564844" cy="233720"/>
          </a:xfrm>
          <a:prstGeom prst="rect">
            <a:avLst/>
          </a:prstGeom>
          <a:noFill/>
          <a:ln/>
        </p:spPr>
        <p:txBody>
          <a:bodyPr wrap="none" lIns="0" tIns="0" rIns="0" bIns="0" rtlCol="0" anchor="t"/>
          <a:lstStyle/>
          <a:p>
            <a:pPr marL="0" indent="0" algn="l">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Refining Geometry and Grouping</a:t>
            </a:r>
            <a:endParaRPr lang="en-US" sz="1450" dirty="0"/>
          </a:p>
        </p:txBody>
      </p:sp>
      <p:sp>
        <p:nvSpPr>
          <p:cNvPr id="23" name="Text 21"/>
          <p:cNvSpPr/>
          <p:nvPr/>
        </p:nvSpPr>
        <p:spPr>
          <a:xfrm>
            <a:off x="1571506" y="6217682"/>
            <a:ext cx="4911090" cy="478869"/>
          </a:xfrm>
          <a:prstGeom prst="rect">
            <a:avLst/>
          </a:prstGeom>
          <a:noFill/>
          <a:ln/>
        </p:spPr>
        <p:txBody>
          <a:bodyPr wrap="square" lIns="0" tIns="0" rIns="0" bIns="0" rtlCol="0" anchor="t"/>
          <a:lstStyle/>
          <a:p>
            <a:pPr marL="0" indent="0" algn="l">
              <a:lnSpc>
                <a:spcPts val="1850"/>
              </a:lnSpc>
              <a:buNone/>
            </a:pPr>
            <a:r>
              <a:rPr lang="en-US" sz="1150" dirty="0">
                <a:solidFill>
                  <a:srgbClr val="4C4C4D"/>
                </a:solidFill>
                <a:latin typeface="Heebo" pitchFamily="34" charset="0"/>
                <a:ea typeface="Heebo" pitchFamily="34" charset="-122"/>
                <a:cs typeface="Heebo" pitchFamily="34" charset="-120"/>
              </a:rPr>
              <a:t>The finalized geometry was refined to eliminate imperfections and grouped based on material types for analysis in Ansys.</a:t>
            </a:r>
            <a:endParaRPr lang="en-US" sz="1150" dirty="0"/>
          </a:p>
        </p:txBody>
      </p:sp>
      <p:sp>
        <p:nvSpPr>
          <p:cNvPr id="24" name="Text 22"/>
          <p:cNvSpPr/>
          <p:nvPr/>
        </p:nvSpPr>
        <p:spPr>
          <a:xfrm>
            <a:off x="523875" y="7014567"/>
            <a:ext cx="2245162" cy="280630"/>
          </a:xfrm>
          <a:prstGeom prst="rect">
            <a:avLst/>
          </a:prstGeom>
          <a:noFill/>
          <a:ln/>
        </p:spPr>
        <p:txBody>
          <a:bodyPr wrap="none" lIns="0" tIns="0" rIns="0" bIns="0" rtlCol="0" anchor="t"/>
          <a:lstStyle/>
          <a:p>
            <a:pPr marL="0" indent="0">
              <a:lnSpc>
                <a:spcPts val="2200"/>
              </a:lnSpc>
              <a:buNone/>
            </a:pPr>
            <a:endParaRPr lang="en-US" sz="1750" dirty="0"/>
          </a:p>
        </p:txBody>
      </p:sp>
      <p:sp>
        <p:nvSpPr>
          <p:cNvPr id="25" name="Text 23"/>
          <p:cNvSpPr/>
          <p:nvPr/>
        </p:nvSpPr>
        <p:spPr>
          <a:xfrm>
            <a:off x="523875" y="7444859"/>
            <a:ext cx="5958721" cy="239435"/>
          </a:xfrm>
          <a:prstGeom prst="rect">
            <a:avLst/>
          </a:prstGeom>
          <a:noFill/>
          <a:ln/>
        </p:spPr>
        <p:txBody>
          <a:bodyPr wrap="none" lIns="0" tIns="0" rIns="0" bIns="0" rtlCol="0" anchor="t"/>
          <a:lstStyle/>
          <a:p>
            <a:pPr marL="0" indent="0">
              <a:lnSpc>
                <a:spcPts val="1850"/>
              </a:lnSpc>
              <a:buNone/>
            </a:pPr>
            <a:endParaRPr lang="en-US" sz="1150" dirty="0"/>
          </a:p>
        </p:txBody>
      </p:sp>
      <p:sp>
        <p:nvSpPr>
          <p:cNvPr id="26" name="Text 24"/>
          <p:cNvSpPr/>
          <p:nvPr/>
        </p:nvSpPr>
        <p:spPr>
          <a:xfrm>
            <a:off x="6855262" y="1238369"/>
            <a:ext cx="3396615" cy="239435"/>
          </a:xfrm>
          <a:prstGeom prst="rect">
            <a:avLst/>
          </a:prstGeom>
          <a:noFill/>
          <a:ln/>
        </p:spPr>
        <p:txBody>
          <a:bodyPr wrap="none" lIns="0" tIns="0" rIns="0" bIns="0" rtlCol="0" anchor="t"/>
          <a:lstStyle/>
          <a:p>
            <a:pPr marL="0" indent="0">
              <a:lnSpc>
                <a:spcPts val="1850"/>
              </a:lnSpc>
              <a:buNone/>
            </a:pPr>
            <a:endParaRPr lang="en-US" sz="1150" dirty="0"/>
          </a:p>
        </p:txBody>
      </p:sp>
      <p:pic>
        <p:nvPicPr>
          <p:cNvPr id="27" name="Image 0" descr="preencoded.png"/>
          <p:cNvPicPr>
            <a:picLocks noChangeAspect="1"/>
          </p:cNvPicPr>
          <p:nvPr/>
        </p:nvPicPr>
        <p:blipFill>
          <a:blip r:embed="rId3"/>
          <a:stretch>
            <a:fillRect/>
          </a:stretch>
        </p:blipFill>
        <p:spPr>
          <a:xfrm>
            <a:off x="8010525" y="1646158"/>
            <a:ext cx="2241352" cy="918329"/>
          </a:xfrm>
          <a:prstGeom prst="rect">
            <a:avLst/>
          </a:prstGeom>
        </p:spPr>
      </p:pic>
      <p:sp>
        <p:nvSpPr>
          <p:cNvPr id="28" name="Text 25"/>
          <p:cNvSpPr/>
          <p:nvPr/>
        </p:nvSpPr>
        <p:spPr>
          <a:xfrm>
            <a:off x="6855262" y="2732842"/>
            <a:ext cx="3396615" cy="239435"/>
          </a:xfrm>
          <a:prstGeom prst="rect">
            <a:avLst/>
          </a:prstGeom>
          <a:noFill/>
          <a:ln/>
        </p:spPr>
        <p:txBody>
          <a:bodyPr wrap="none" lIns="0" tIns="0" rIns="0" bIns="0" rtlCol="0" anchor="t"/>
          <a:lstStyle/>
          <a:p>
            <a:pPr marL="0" indent="0">
              <a:lnSpc>
                <a:spcPts val="1850"/>
              </a:lnSpc>
              <a:buNone/>
            </a:pPr>
            <a:endParaRPr lang="en-US" sz="1150" dirty="0"/>
          </a:p>
        </p:txBody>
      </p:sp>
      <p:sp>
        <p:nvSpPr>
          <p:cNvPr id="29" name="Text 26"/>
          <p:cNvSpPr/>
          <p:nvPr/>
        </p:nvSpPr>
        <p:spPr>
          <a:xfrm>
            <a:off x="6855262" y="3106936"/>
            <a:ext cx="3396615" cy="239435"/>
          </a:xfrm>
          <a:prstGeom prst="rect">
            <a:avLst/>
          </a:prstGeom>
          <a:noFill/>
          <a:ln/>
        </p:spPr>
        <p:txBody>
          <a:bodyPr wrap="none" lIns="0" tIns="0" rIns="0" bIns="0" rtlCol="0" anchor="t"/>
          <a:lstStyle/>
          <a:p>
            <a:pPr marL="0" indent="0">
              <a:lnSpc>
                <a:spcPts val="1850"/>
              </a:lnSpc>
              <a:buNone/>
            </a:pPr>
            <a:endParaRPr lang="en-US" sz="1150" dirty="0"/>
          </a:p>
        </p:txBody>
      </p:sp>
      <p:pic>
        <p:nvPicPr>
          <p:cNvPr id="30" name="Image 1" descr="preencoded.png"/>
          <p:cNvPicPr>
            <a:picLocks noChangeAspect="1"/>
          </p:cNvPicPr>
          <p:nvPr/>
        </p:nvPicPr>
        <p:blipFill>
          <a:blip r:embed="rId4"/>
          <a:stretch>
            <a:fillRect/>
          </a:stretch>
        </p:blipFill>
        <p:spPr>
          <a:xfrm>
            <a:off x="8010525" y="3514725"/>
            <a:ext cx="2241352" cy="1393031"/>
          </a:xfrm>
          <a:prstGeom prst="rect">
            <a:avLst/>
          </a:prstGeom>
        </p:spPr>
      </p:pic>
      <p:pic>
        <p:nvPicPr>
          <p:cNvPr id="31" name="Image 2" descr="preencoded.png"/>
          <p:cNvPicPr>
            <a:picLocks noChangeAspect="1"/>
          </p:cNvPicPr>
          <p:nvPr/>
        </p:nvPicPr>
        <p:blipFill>
          <a:blip r:embed="rId5"/>
          <a:stretch>
            <a:fillRect/>
          </a:stretch>
        </p:blipFill>
        <p:spPr>
          <a:xfrm>
            <a:off x="11219259" y="1272064"/>
            <a:ext cx="2307550" cy="1817965"/>
          </a:xfrm>
          <a:prstGeom prst="rect">
            <a:avLst/>
          </a:prstGeom>
        </p:spPr>
      </p:pic>
      <p:sp>
        <p:nvSpPr>
          <p:cNvPr id="32" name="Text 27"/>
          <p:cNvSpPr/>
          <p:nvPr/>
        </p:nvSpPr>
        <p:spPr>
          <a:xfrm>
            <a:off x="10624542" y="3258383"/>
            <a:ext cx="3496985" cy="239435"/>
          </a:xfrm>
          <a:prstGeom prst="rect">
            <a:avLst/>
          </a:prstGeom>
          <a:noFill/>
          <a:ln/>
        </p:spPr>
        <p:txBody>
          <a:bodyPr wrap="none" lIns="0" tIns="0" rIns="0" bIns="0" rtlCol="0" anchor="t"/>
          <a:lstStyle/>
          <a:p>
            <a:pPr marL="0" indent="0">
              <a:lnSpc>
                <a:spcPts val="1850"/>
              </a:lnSpc>
              <a:buNone/>
            </a:pPr>
            <a:endParaRPr lang="en-US" sz="1150" dirty="0"/>
          </a:p>
        </p:txBody>
      </p:sp>
      <p:pic>
        <p:nvPicPr>
          <p:cNvPr id="33" name="Image 3" descr="preencoded.png"/>
          <p:cNvPicPr>
            <a:picLocks noChangeAspect="1"/>
          </p:cNvPicPr>
          <p:nvPr/>
        </p:nvPicPr>
        <p:blipFill>
          <a:blip r:embed="rId6"/>
          <a:stretch>
            <a:fillRect/>
          </a:stretch>
        </p:blipFill>
        <p:spPr>
          <a:xfrm>
            <a:off x="11219259" y="3666173"/>
            <a:ext cx="2307550" cy="1476613"/>
          </a:xfrm>
          <a:prstGeom prst="rect">
            <a:avLst/>
          </a:prstGeom>
        </p:spPr>
      </p:pic>
      <p:sp>
        <p:nvSpPr>
          <p:cNvPr id="34" name="Text 28"/>
          <p:cNvSpPr/>
          <p:nvPr/>
        </p:nvSpPr>
        <p:spPr>
          <a:xfrm>
            <a:off x="10624542" y="5311140"/>
            <a:ext cx="3496985" cy="239435"/>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4404"/>
            <a:ext cx="10120908" cy="708779"/>
          </a:xfrm>
          <a:prstGeom prst="rect">
            <a:avLst/>
          </a:prstGeom>
          <a:noFill/>
          <a:ln/>
        </p:spPr>
        <p:txBody>
          <a:bodyPr wrap="none" lIns="0" tIns="0" rIns="0" bIns="0" rtlCol="0" anchor="t"/>
          <a:lstStyle/>
          <a:p>
            <a:pPr marL="0" indent="0">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Refining Geometry for Mesh Optimization</a:t>
            </a:r>
            <a:endParaRPr lang="en-US" sz="4450" dirty="0"/>
          </a:p>
        </p:txBody>
      </p:sp>
      <p:sp>
        <p:nvSpPr>
          <p:cNvPr id="3" name="Text 1"/>
          <p:cNvSpPr/>
          <p:nvPr/>
        </p:nvSpPr>
        <p:spPr>
          <a:xfrm>
            <a:off x="793790" y="2106811"/>
            <a:ext cx="13042821" cy="1088708"/>
          </a:xfrm>
          <a:prstGeom prst="rect">
            <a:avLst/>
          </a:prstGeom>
          <a:noFill/>
          <a:ln/>
        </p:spPr>
        <p:txBody>
          <a:bodyPr wrap="square" lIns="0" tIns="0" rIns="0" bIns="0" rtlCol="0" anchor="t"/>
          <a:lstStyle/>
          <a:p>
            <a:pPr marL="0" indent="0">
              <a:lnSpc>
                <a:spcPts val="2850"/>
              </a:lnSpc>
              <a:buNone/>
            </a:pPr>
            <a:r>
              <a:rPr lang="en-US" sz="1750" b="1" dirty="0">
                <a:solidFill>
                  <a:srgbClr val="4C4C4D"/>
                </a:solidFill>
                <a:latin typeface="Heebo" pitchFamily="34" charset="0"/>
                <a:ea typeface="Heebo" pitchFamily="34" charset="-122"/>
                <a:cs typeface="Heebo" pitchFamily="34" charset="-120"/>
              </a:rPr>
              <a:t>Refining Geometry for Mesh Optimization</a:t>
            </a:r>
            <a:r>
              <a:rPr lang="en-US" sz="1750" dirty="0">
                <a:solidFill>
                  <a:srgbClr val="4C4C4D"/>
                </a:solidFill>
                <a:latin typeface="Heebo" pitchFamily="34" charset="0"/>
                <a:ea typeface="Heebo" pitchFamily="34" charset="-122"/>
                <a:cs typeface="Heebo" pitchFamily="34" charset="-120"/>
              </a:rPr>
              <a:t>
To ensure smooth meshing in Ansys, sharp edges in arches and vaults were smoothed using the </a:t>
            </a:r>
            <a:r>
              <a:rPr lang="en-US" sz="1750" b="1" dirty="0">
                <a:solidFill>
                  <a:srgbClr val="4C4C4D"/>
                </a:solidFill>
                <a:latin typeface="Heebo" pitchFamily="34" charset="0"/>
                <a:ea typeface="Heebo" pitchFamily="34" charset="-122"/>
                <a:cs typeface="Heebo" pitchFamily="34" charset="-120"/>
              </a:rPr>
              <a:t>Slice</a:t>
            </a:r>
            <a:r>
              <a:rPr lang="en-US" sz="1750" dirty="0">
                <a:solidFill>
                  <a:srgbClr val="4C4C4D"/>
                </a:solidFill>
                <a:latin typeface="Heebo" pitchFamily="34" charset="0"/>
                <a:ea typeface="Heebo" pitchFamily="34" charset="-122"/>
                <a:cs typeface="Heebo" pitchFamily="34" charset="-120"/>
              </a:rPr>
              <a:t> command. Overlaps at connections (vaults, arches, walls) were corrected, and further simplifications/errors were addressed in </a:t>
            </a:r>
            <a:r>
              <a:rPr lang="en-US" sz="1750" b="1" dirty="0">
                <a:solidFill>
                  <a:srgbClr val="4C4C4D"/>
                </a:solidFill>
                <a:latin typeface="Heebo" pitchFamily="34" charset="0"/>
                <a:ea typeface="Heebo" pitchFamily="34" charset="-122"/>
                <a:cs typeface="Heebo" pitchFamily="34" charset="-120"/>
              </a:rPr>
              <a:t>Ansys SpaceClaim</a:t>
            </a:r>
            <a:r>
              <a:rPr lang="en-US" sz="1750" dirty="0">
                <a:solidFill>
                  <a:srgbClr val="4C4C4D"/>
                </a:solidFill>
                <a:latin typeface="Heebo" pitchFamily="34" charset="0"/>
                <a:ea typeface="Heebo" pitchFamily="34" charset="-122"/>
                <a:cs typeface="Heebo" pitchFamily="34" charset="-120"/>
              </a:rPr>
              <a:t>.</a:t>
            </a:r>
            <a:endParaRPr lang="en-US" sz="1750" dirty="0"/>
          </a:p>
        </p:txBody>
      </p:sp>
      <p:pic>
        <p:nvPicPr>
          <p:cNvPr id="4" name="Image 0" descr="preencoded.png"/>
          <p:cNvPicPr>
            <a:picLocks noChangeAspect="1"/>
          </p:cNvPicPr>
          <p:nvPr/>
        </p:nvPicPr>
        <p:blipFill>
          <a:blip r:embed="rId3"/>
          <a:stretch>
            <a:fillRect/>
          </a:stretch>
        </p:blipFill>
        <p:spPr>
          <a:xfrm>
            <a:off x="793790" y="3707368"/>
            <a:ext cx="6244709" cy="3320891"/>
          </a:xfrm>
          <a:prstGeom prst="rect">
            <a:avLst/>
          </a:prstGeom>
        </p:spPr>
      </p:pic>
      <p:pic>
        <p:nvPicPr>
          <p:cNvPr id="5" name="Image 1" descr="preencoded.png"/>
          <p:cNvPicPr>
            <a:picLocks noChangeAspect="1"/>
          </p:cNvPicPr>
          <p:nvPr/>
        </p:nvPicPr>
        <p:blipFill>
          <a:blip r:embed="rId4"/>
          <a:stretch>
            <a:fillRect/>
          </a:stretch>
        </p:blipFill>
        <p:spPr>
          <a:xfrm>
            <a:off x="7599521" y="3705820"/>
            <a:ext cx="6244709" cy="33241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1090"/>
            <a:ext cx="3402330" cy="425291"/>
          </a:xfrm>
          <a:prstGeom prst="rect">
            <a:avLst/>
          </a:prstGeom>
          <a:noFill/>
          <a:ln/>
        </p:spPr>
        <p:txBody>
          <a:bodyPr wrap="none" lIns="0" tIns="0" rIns="0" bIns="0" rtlCol="0" anchor="t"/>
          <a:lstStyle/>
          <a:p>
            <a:pPr marL="0" indent="0">
              <a:lnSpc>
                <a:spcPts val="3300"/>
              </a:lnSpc>
              <a:buNone/>
            </a:pPr>
            <a:endParaRPr lang="en-US" sz="2650" dirty="0"/>
          </a:p>
        </p:txBody>
      </p:sp>
      <p:pic>
        <p:nvPicPr>
          <p:cNvPr id="3" name="Image 0" descr="preencoded.png"/>
          <p:cNvPicPr>
            <a:picLocks noChangeAspect="1"/>
          </p:cNvPicPr>
          <p:nvPr/>
        </p:nvPicPr>
        <p:blipFill>
          <a:blip r:embed="rId3"/>
          <a:stretch>
            <a:fillRect/>
          </a:stretch>
        </p:blipFill>
        <p:spPr>
          <a:xfrm>
            <a:off x="793790" y="1980009"/>
            <a:ext cx="13042821" cy="51483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8906" y="604123"/>
            <a:ext cx="5198150" cy="411956"/>
          </a:xfrm>
          <a:prstGeom prst="rect">
            <a:avLst/>
          </a:prstGeom>
          <a:noFill/>
          <a:ln/>
        </p:spPr>
        <p:txBody>
          <a:bodyPr wrap="none" lIns="0" tIns="0" rIns="0" bIns="0" rtlCol="0" anchor="t"/>
          <a:lstStyle/>
          <a:p>
            <a:pPr marL="0" indent="0">
              <a:lnSpc>
                <a:spcPts val="3200"/>
              </a:lnSpc>
              <a:buNone/>
            </a:pPr>
            <a:r>
              <a:rPr lang="en-US" sz="2550" b="1" dirty="0">
                <a:solidFill>
                  <a:srgbClr val="152D47"/>
                </a:solidFill>
                <a:latin typeface="Crimson Pro Semi Bold" pitchFamily="34" charset="0"/>
                <a:ea typeface="Crimson Pro Semi Bold" pitchFamily="34" charset="-122"/>
                <a:cs typeface="Crimson Pro Semi Bold" pitchFamily="34" charset="-120"/>
              </a:rPr>
              <a:t>Load Application &amp; Final Preparation</a:t>
            </a:r>
            <a:endParaRPr lang="en-US" sz="2550" dirty="0"/>
          </a:p>
        </p:txBody>
      </p:sp>
      <p:sp>
        <p:nvSpPr>
          <p:cNvPr id="3" name="Text 1"/>
          <p:cNvSpPr/>
          <p:nvPr/>
        </p:nvSpPr>
        <p:spPr>
          <a:xfrm>
            <a:off x="768906" y="1455420"/>
            <a:ext cx="13092589" cy="702945"/>
          </a:xfrm>
          <a:prstGeom prst="rect">
            <a:avLst/>
          </a:prstGeom>
          <a:noFill/>
          <a:ln/>
        </p:spPr>
        <p:txBody>
          <a:bodyPr wrap="square" lIns="0" tIns="0" rIns="0" bIns="0" rtlCol="0" anchor="t"/>
          <a:lstStyle/>
          <a:p>
            <a:pPr marL="342900" indent="-342900">
              <a:lnSpc>
                <a:spcPts val="2750"/>
              </a:lnSpc>
              <a:buSzPct val="100000"/>
              <a:buChar char="•"/>
            </a:pPr>
            <a:r>
              <a:rPr lang="en-US" sz="1700" b="1" dirty="0">
                <a:solidFill>
                  <a:srgbClr val="4C4C4D"/>
                </a:solidFill>
                <a:latin typeface="Heebo" pitchFamily="34" charset="0"/>
                <a:ea typeface="Heebo" pitchFamily="34" charset="-122"/>
                <a:cs typeface="Heebo" pitchFamily="34" charset="-120"/>
              </a:rPr>
              <a:t>Distributed &amp; Concentrated Load:</a:t>
            </a:r>
            <a:r>
              <a:rPr lang="en-US" sz="1700" dirty="0">
                <a:solidFill>
                  <a:srgbClr val="4C4C4D"/>
                </a:solidFill>
                <a:latin typeface="Heebo" pitchFamily="34" charset="0"/>
                <a:ea typeface="Heebo" pitchFamily="34" charset="-122"/>
                <a:cs typeface="Heebo" pitchFamily="34" charset="-120"/>
              </a:rPr>
              <a:t> A centerline was created along walls and arches between barrel vaults to define the </a:t>
            </a:r>
            <a:r>
              <a:rPr lang="en-US" sz="1700" b="1" dirty="0">
                <a:solidFill>
                  <a:srgbClr val="4C4C4D"/>
                </a:solidFill>
                <a:latin typeface="Heebo" pitchFamily="34" charset="0"/>
                <a:ea typeface="Heebo" pitchFamily="34" charset="-122"/>
                <a:cs typeface="Heebo" pitchFamily="34" charset="-120"/>
              </a:rPr>
              <a:t>distributed load</a:t>
            </a:r>
            <a:r>
              <a:rPr lang="en-US" sz="1700" dirty="0">
                <a:solidFill>
                  <a:srgbClr val="4C4C4D"/>
                </a:solidFill>
                <a:latin typeface="Heebo" pitchFamily="34" charset="0"/>
                <a:ea typeface="Heebo" pitchFamily="34" charset="-122"/>
                <a:cs typeface="Heebo" pitchFamily="34" charset="-120"/>
              </a:rPr>
              <a:t> application in Ansys.</a:t>
            </a:r>
            <a:endParaRPr lang="en-US" sz="1700" dirty="0"/>
          </a:p>
        </p:txBody>
      </p:sp>
      <p:pic>
        <p:nvPicPr>
          <p:cNvPr id="4" name="Image 0" descr="preencoded.png"/>
          <p:cNvPicPr>
            <a:picLocks noChangeAspect="1"/>
          </p:cNvPicPr>
          <p:nvPr/>
        </p:nvPicPr>
        <p:blipFill>
          <a:blip r:embed="rId3"/>
          <a:stretch>
            <a:fillRect/>
          </a:stretch>
        </p:blipFill>
        <p:spPr>
          <a:xfrm>
            <a:off x="974408" y="2405420"/>
            <a:ext cx="12681585" cy="4286488"/>
          </a:xfrm>
          <a:prstGeom prst="rect">
            <a:avLst/>
          </a:prstGeom>
        </p:spPr>
      </p:pic>
      <p:sp>
        <p:nvSpPr>
          <p:cNvPr id="5" name="Text 2"/>
          <p:cNvSpPr/>
          <p:nvPr/>
        </p:nvSpPr>
        <p:spPr>
          <a:xfrm>
            <a:off x="768906" y="6938963"/>
            <a:ext cx="13092589" cy="702945"/>
          </a:xfrm>
          <a:prstGeom prst="rect">
            <a:avLst/>
          </a:prstGeom>
          <a:noFill/>
          <a:ln/>
        </p:spPr>
        <p:txBody>
          <a:bodyPr wrap="square" lIns="0" tIns="0" rIns="0" bIns="0" rtlCol="0" anchor="t"/>
          <a:lstStyle/>
          <a:p>
            <a:pPr marL="342900" indent="-342900">
              <a:lnSpc>
                <a:spcPts val="2750"/>
              </a:lnSpc>
              <a:buSzPct val="100000"/>
              <a:buChar char="•"/>
            </a:pPr>
            <a:r>
              <a:rPr lang="en-US" sz="1700" b="1" dirty="0">
                <a:solidFill>
                  <a:srgbClr val="4C4C4D"/>
                </a:solidFill>
                <a:latin typeface="Heebo" pitchFamily="34" charset="0"/>
                <a:ea typeface="Heebo" pitchFamily="34" charset="-122"/>
                <a:cs typeface="Heebo" pitchFamily="34" charset="-120"/>
              </a:rPr>
              <a:t>W-Block Export:</a:t>
            </a:r>
            <a:r>
              <a:rPr lang="en-US" sz="1700" dirty="0">
                <a:solidFill>
                  <a:srgbClr val="4C4C4D"/>
                </a:solidFill>
                <a:latin typeface="Heebo" pitchFamily="34" charset="0"/>
                <a:ea typeface="Heebo" pitchFamily="34" charset="-122"/>
                <a:cs typeface="Heebo" pitchFamily="34" charset="-120"/>
              </a:rPr>
              <a:t> All necessary elements were selected, and the geometry was saved using the </a:t>
            </a:r>
            <a:r>
              <a:rPr lang="en-US" sz="1700" b="1" dirty="0">
                <a:solidFill>
                  <a:srgbClr val="4C4C4D"/>
                </a:solidFill>
                <a:latin typeface="Heebo" pitchFamily="34" charset="0"/>
                <a:ea typeface="Heebo" pitchFamily="34" charset="-122"/>
                <a:cs typeface="Heebo" pitchFamily="34" charset="-120"/>
              </a:rPr>
              <a:t>W-Block</a:t>
            </a:r>
            <a:r>
              <a:rPr lang="en-US" sz="1700" dirty="0">
                <a:solidFill>
                  <a:srgbClr val="4C4C4D"/>
                </a:solidFill>
                <a:latin typeface="Heebo" pitchFamily="34" charset="0"/>
                <a:ea typeface="Heebo" pitchFamily="34" charset="-122"/>
                <a:cs typeface="Heebo" pitchFamily="34" charset="-120"/>
              </a:rPr>
              <a:t> command for import into </a:t>
            </a:r>
            <a:r>
              <a:rPr lang="en-US" sz="1700" b="1" dirty="0">
                <a:solidFill>
                  <a:srgbClr val="4C4C4D"/>
                </a:solidFill>
                <a:latin typeface="Heebo" pitchFamily="34" charset="0"/>
                <a:ea typeface="Heebo" pitchFamily="34" charset="-122"/>
                <a:cs typeface="Heebo" pitchFamily="34" charset="-120"/>
              </a:rPr>
              <a:t>Ansys Workbench</a:t>
            </a:r>
            <a:r>
              <a:rPr lang="en-US" sz="1700" dirty="0">
                <a:solidFill>
                  <a:srgbClr val="4C4C4D"/>
                </a:solidFill>
                <a:latin typeface="Heebo" pitchFamily="34" charset="0"/>
                <a:ea typeface="Heebo" pitchFamily="34" charset="-122"/>
                <a:cs typeface="Heebo" pitchFamily="34" charset="-120"/>
              </a:rPr>
              <a: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2476</Words>
  <Application>Microsoft Office PowerPoint</Application>
  <PresentationFormat>Custom</PresentationFormat>
  <Paragraphs>397</Paragraphs>
  <Slides>57</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Crimson Pro Semi Bold</vt:lpstr>
      <vt:lpstr>Arial</vt:lpstr>
      <vt:lpstr>Heebo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Sina Tarighi</cp:lastModifiedBy>
  <cp:revision>13</cp:revision>
  <dcterms:created xsi:type="dcterms:W3CDTF">2025-02-10T12:57:25Z</dcterms:created>
  <dcterms:modified xsi:type="dcterms:W3CDTF">2025-03-19T18:54:49Z</dcterms:modified>
</cp:coreProperties>
</file>